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0" r:id="rId3"/>
    <p:sldId id="261" r:id="rId4"/>
    <p:sldId id="263" r:id="rId5"/>
    <p:sldId id="270" r:id="rId6"/>
    <p:sldId id="265" r:id="rId7"/>
    <p:sldId id="269" r:id="rId8"/>
    <p:sldId id="271" r:id="rId9"/>
    <p:sldId id="267" r:id="rId10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BA3B4-8DC2-46B0-8596-31C9035FB7F2}" type="datetimeFigureOut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112D2-ADCE-4D54-BE6E-B0DFA813D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96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46E-C3FA-47DD-967E-143613FEC7C1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36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B28EA-BC2A-452A-9F28-1C0D2B496286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093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25108-32FD-4771-A09D-0062FED47278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23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6CF7-BE6B-4E14-B201-8620AC0DD66B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728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C13C9-3E71-4188-A0FA-EE77C46C4459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01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0ADE-5248-49BC-8883-C1E09724072B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17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D479-A5F0-47DE-8FBE-9153A7A716F2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41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C7348-553B-4EE7-8F7D-763A0B9B0743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87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B7BD-F72A-461A-BA64-8048172A3A52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67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39E-BE9D-40BE-B715-9D8274650CE0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3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8942-F924-45F8-8E92-3C746813129F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95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43FC-FC44-408C-9292-D7D48D94333D}" type="datetime1">
              <a:rPr lang="ko-KR" altLang="en-US" smtClean="0"/>
              <a:t>2024-08-01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53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99505" y="946572"/>
            <a:ext cx="87034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□ 아래 내용을 반드시 숙지하고 지원신청서를 작성해 주십시오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47178"/>
              </p:ext>
            </p:extLst>
          </p:nvPr>
        </p:nvGraphicFramePr>
        <p:xfrm>
          <a:off x="367445" y="1454433"/>
          <a:ext cx="8336288" cy="3865711"/>
        </p:xfrm>
        <a:graphic>
          <a:graphicData uri="http://schemas.openxmlformats.org/drawingml/2006/table">
            <a:tbl>
              <a:tblPr/>
              <a:tblGrid>
                <a:gridCol w="8336288">
                  <a:extLst>
                    <a:ext uri="{9D8B030D-6E8A-4147-A177-3AD203B41FA5}">
                      <a16:colId xmlns:a16="http://schemas.microsoft.com/office/drawing/2014/main" val="4235274151"/>
                    </a:ext>
                  </a:extLst>
                </a:gridCol>
              </a:tblGrid>
              <a:tr h="3865711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◈ 유의사항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4160" marR="76200" indent="-26416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(https://www.ncas.or.kr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에서 지원신청서 작성시 </a:t>
                      </a:r>
                      <a:r>
                        <a:rPr lang="ko-KR" altLang="en-US" sz="1200" u="sng" kern="0" spc="-3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마지막 첨부파일 탭에 업로드하여 최종 제출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74320" marR="76200" indent="-27432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 등록 시 </a:t>
                      </a:r>
                      <a:r>
                        <a:rPr lang="ko-KR" altLang="en-US" sz="1200" b="1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파일이름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은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_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지원자명’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저장하시기 바랍니다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용량이</a:t>
                      </a:r>
                      <a:r>
                        <a:rPr lang="ko-KR" altLang="en-US" sz="1200" kern="0" spc="-40" dirty="0">
                          <a:solidFill>
                            <a:srgbClr val="FF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4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100MB </a:t>
                      </a:r>
                      <a:r>
                        <a:rPr lang="ko-KR" altLang="en-US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시 파일이 등록되지 않을 수 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있으니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주의하시기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바랍니다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50" kern="0" spc="0" dirty="0" smtClean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표지 포함 총 </a:t>
                      </a:r>
                      <a:r>
                        <a:rPr lang="en-US" altLang="ko-KR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20p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이내로 작성합니다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. (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초과 제출 시 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20p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이내만 심사에 반영됨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지원신청서는 한 면에 한 페이지가 들어오도록 </a:t>
                      </a:r>
                      <a:r>
                        <a:rPr lang="en-US" altLang="ko-KR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파일로 변환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하여 제출합니다</a:t>
                      </a:r>
                      <a:r>
                        <a:rPr lang="en-US" altLang="ko-KR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다른 양식의 파일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jpg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 시 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변환 후 작성한 이미지 등에 누락이 없는지 반드시 확인하시기 바랍니다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파란색 글씨는 작성 가이드라인 혹은 예시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이므로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삭제 후 </a:t>
                      </a:r>
                      <a:r>
                        <a:rPr lang="en-US" altLang="ko-KR" sz="14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ko-KR" altLang="en-US" sz="14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검정 글씨</a:t>
                      </a:r>
                      <a:r>
                        <a:rPr lang="en-US" altLang="ko-KR" sz="14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’</a:t>
                      </a:r>
                      <a:r>
                        <a:rPr lang="ko-KR" altLang="en-US" sz="1200" b="1" kern="0" spc="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최종 제출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해주세요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란 필수 작성해야 합니다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도장 및 서명 스캔 가능하며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정확한 인식이 가능해야 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06499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66684" y="1313857"/>
            <a:ext cx="853624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13" name="직선 연결선 12"/>
          <p:cNvCxnSpPr/>
          <p:nvPr/>
        </p:nvCxnSpPr>
        <p:spPr>
          <a:xfrm flipV="1">
            <a:off x="458582" y="3067396"/>
            <a:ext cx="8120153" cy="262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709235"/>
              </p:ext>
            </p:extLst>
          </p:nvPr>
        </p:nvGraphicFramePr>
        <p:xfrm>
          <a:off x="366684" y="5454000"/>
          <a:ext cx="8337049" cy="664167"/>
        </p:xfrm>
        <a:graphic>
          <a:graphicData uri="http://schemas.openxmlformats.org/drawingml/2006/table">
            <a:tbl>
              <a:tblPr/>
              <a:tblGrid>
                <a:gridCol w="8337049">
                  <a:extLst>
                    <a:ext uri="{9D8B030D-6E8A-4147-A177-3AD203B41FA5}">
                      <a16:colId xmlns:a16="http://schemas.microsoft.com/office/drawing/2014/main" val="1452582550"/>
                    </a:ext>
                  </a:extLst>
                </a:gridCol>
              </a:tblGrid>
              <a:tr h="6641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본 페이지는 삭제 후 제출 바랍니다</a:t>
                      </a:r>
                      <a:r>
                        <a:rPr lang="en-US" altLang="ko-KR" sz="28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.</a:t>
                      </a:r>
                      <a:endParaRPr lang="ko-KR" altLang="en-US" sz="1600" kern="0" spc="0" dirty="0">
                        <a:solidFill>
                          <a:srgbClr val="FF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33558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422400" y="3778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937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477487"/>
              </p:ext>
            </p:extLst>
          </p:nvPr>
        </p:nvGraphicFramePr>
        <p:xfrm>
          <a:off x="164213" y="727188"/>
          <a:ext cx="8810453" cy="5796183"/>
        </p:xfrm>
        <a:graphic>
          <a:graphicData uri="http://schemas.openxmlformats.org/drawingml/2006/table">
            <a:tbl>
              <a:tblPr/>
              <a:tblGrid>
                <a:gridCol w="1163720">
                  <a:extLst>
                    <a:ext uri="{9D8B030D-6E8A-4147-A177-3AD203B41FA5}">
                      <a16:colId xmlns:a16="http://schemas.microsoft.com/office/drawing/2014/main" val="2708998360"/>
                    </a:ext>
                  </a:extLst>
                </a:gridCol>
                <a:gridCol w="3121134">
                  <a:extLst>
                    <a:ext uri="{9D8B030D-6E8A-4147-A177-3AD203B41FA5}">
                      <a16:colId xmlns:a16="http://schemas.microsoft.com/office/drawing/2014/main" val="581612043"/>
                    </a:ext>
                  </a:extLst>
                </a:gridCol>
                <a:gridCol w="1211415">
                  <a:extLst>
                    <a:ext uri="{9D8B030D-6E8A-4147-A177-3AD203B41FA5}">
                      <a16:colId xmlns:a16="http://schemas.microsoft.com/office/drawing/2014/main" val="1334226802"/>
                    </a:ext>
                  </a:extLst>
                </a:gridCol>
                <a:gridCol w="3314184">
                  <a:extLst>
                    <a:ext uri="{9D8B030D-6E8A-4147-A177-3AD203B41FA5}">
                      <a16:colId xmlns:a16="http://schemas.microsoft.com/office/drawing/2014/main" val="3783057940"/>
                    </a:ext>
                  </a:extLst>
                </a:gridCol>
              </a:tblGrid>
              <a:tr h="387731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3661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본명을 기입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별도의 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사용 시 “본명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)”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병기 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7486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메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03090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 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1290" marR="0" indent="-16129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673485"/>
                  </a:ext>
                </a:extLst>
              </a:tr>
              <a:tr h="515937">
                <a:tc gridSpan="4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(www.ncas.or.kr)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“내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정보방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회원정보”도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심의자료에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포함됩니다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  <a:t/>
                      </a:r>
                      <a:b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</a:b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담당자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주소를 반드시 최신정보로 수정하시기 바랍니다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387328"/>
                  </a:ext>
                </a:extLst>
              </a:tr>
              <a:tr h="332118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579819"/>
                  </a:ext>
                </a:extLst>
              </a:tr>
              <a:tr h="881734">
                <a:tc gridSpan="4">
                  <a:txBody>
                    <a:bodyPr/>
                    <a:lstStyle/>
                    <a:p>
                      <a:pPr marL="200660" marR="0" indent="-20066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◽ 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예술인 </a:t>
                      </a:r>
                      <a:r>
                        <a:rPr lang="ko-KR" altLang="en-US" sz="1400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’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을 지급받은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(2024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지급 예정 포함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예술인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00660" marR="0" indent="-20066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2023,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2024</a:t>
                      </a:r>
                      <a:r>
                        <a:rPr lang="ko-KR" altLang="en-US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년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상반기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r>
                        <a:rPr lang="ko-KR" altLang="en-US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‘</a:t>
                      </a:r>
                      <a:r>
                        <a:rPr lang="ko-KR" altLang="en-US" sz="1400" kern="0" spc="0" baseline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</a:t>
                      </a:r>
                      <a:r>
                        <a:rPr lang="ko-KR" altLang="en-US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예술인 페스티벌</a:t>
                      </a:r>
                      <a:r>
                        <a:rPr lang="en-US" altLang="ko-KR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’</a:t>
                      </a:r>
                      <a:r>
                        <a:rPr lang="ko-KR" altLang="en-US" sz="14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참가자도 지원 가능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◽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시각예술 분야 해당자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95671"/>
                  </a:ext>
                </a:extLst>
              </a:tr>
              <a:tr h="2433509">
                <a:tc gridSpan="4">
                  <a:txBody>
                    <a:bodyPr/>
                    <a:lstStyle/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지원자는 기재된 내용과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첨부자료가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모두 사실임을 확인합니다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또한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예술인 페스티벌의 절차 및 참가 신청조건에 대해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숙지하고 동의하며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준수할 것을 약속합니다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  월       일</a:t>
                      </a:r>
                      <a:endParaRPr lang="en-US" altLang="ko-KR" sz="1400" b="1" kern="0" spc="0" baseline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             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경기문화재단 대표이사 귀하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3892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4042" y="727075"/>
            <a:ext cx="881062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02901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제공 및 활용 동의서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57734" y="1217145"/>
            <a:ext cx="8778448" cy="62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3360" marR="344170" algn="just" fontAlgn="base">
              <a:lnSpc>
                <a:spcPct val="155000"/>
              </a:lnSpc>
            </a:pP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경기문화재단은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개인정보보호법에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명기된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관련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제15조ㆍ제17조ㆍ제18조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규정에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의거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참여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서비스의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원활한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제공을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위하여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다음과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같은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개인정보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수집ㆍ이용에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대해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참여자의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동의를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얻고자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합니다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endParaRPr lang="en-US" altLang="ko-KR" sz="120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068272"/>
              </p:ext>
            </p:extLst>
          </p:nvPr>
        </p:nvGraphicFramePr>
        <p:xfrm>
          <a:off x="483061" y="1943622"/>
          <a:ext cx="7779789" cy="3885036"/>
        </p:xfrm>
        <a:graphic>
          <a:graphicData uri="http://schemas.openxmlformats.org/drawingml/2006/table">
            <a:tbl>
              <a:tblPr/>
              <a:tblGrid>
                <a:gridCol w="7779789">
                  <a:extLst>
                    <a:ext uri="{9D8B030D-6E8A-4147-A177-3AD203B41FA5}">
                      <a16:colId xmlns:a16="http://schemas.microsoft.com/office/drawing/2014/main" val="3108712107"/>
                    </a:ext>
                  </a:extLst>
                </a:gridCol>
              </a:tblGrid>
              <a:tr h="34463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〇</a:t>
                      </a:r>
                      <a:r>
                        <a:rPr lang="ko-KR" altLang="en-US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이용 목적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프로그램 운영에 따른 참여자 정보 수집 및 활용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고객 서비스 정보 수집 및 활용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</a:t>
                      </a: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항목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등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이용 방법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관리를 담당하는 경기도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업무 처리 시에만 사용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경기문화재단의 고객 서비스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만족도 활용 등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시에만 사용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정보 제공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참여 대상자 선정 처리와 관련된 기관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경기도청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경기도내 지자체 및 기초문화재단 등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이용 목적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유사지원사업 중복수혜이력 확인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유사지원서비스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수혜이력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업무수행을 위한 대상자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선정관련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정보 확인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보유 및 이용기간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정보제공목적에 따른 수집 및 이용목적이 달성되면 지체 없이 파기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동의거부권리 안내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수집에 대한 동의를 거부할 수 있으며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경우 신청인의 신청 자격이 제한됨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8532" marR="58532" marT="16182" marB="1618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141357"/>
                  </a:ext>
                </a:extLst>
              </a:tr>
            </a:tbl>
          </a:graphicData>
        </a:graphic>
      </p:graphicFrame>
      <p:sp>
        <p:nvSpPr>
          <p:cNvPr id="14" name="직사각형 13"/>
          <p:cNvSpPr/>
          <p:nvPr/>
        </p:nvSpPr>
        <p:spPr>
          <a:xfrm>
            <a:off x="2086955" y="5898719"/>
            <a:ext cx="4572000" cy="7817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년  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월    일</a:t>
            </a:r>
            <a:endParaRPr lang="en-US" altLang="ko-KR" sz="105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400" kern="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(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인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서명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667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99525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예술인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지급 사실 증빙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이미지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캡처본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첨부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257695" y="1396537"/>
            <a:ext cx="8595360" cy="416467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 latinLnBrk="0"/>
            <a:endParaRPr lang="ko-KR" altLang="en-US" b="1" dirty="0"/>
          </a:p>
          <a:p>
            <a:pPr algn="ctr" fontAlgn="base" latinLnBrk="0"/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도</a:t>
            </a:r>
            <a:r>
              <a:rPr lang="en-US" altLang="ko-KR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시군에서 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발송한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기회소득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지급 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선정 안내 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문자메시지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혹은 입금 내역 이미지를 사진 촬영 혹은 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캡쳐 하여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본 란에 붙여주세요</a:t>
            </a:r>
            <a:r>
              <a:rPr lang="en-US" altLang="ko-KR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626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198382"/>
              </p:ext>
            </p:extLst>
          </p:nvPr>
        </p:nvGraphicFramePr>
        <p:xfrm>
          <a:off x="947754" y="1529944"/>
          <a:ext cx="7248492" cy="4760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123">
                  <a:extLst>
                    <a:ext uri="{9D8B030D-6E8A-4147-A177-3AD203B41FA5}">
                      <a16:colId xmlns:a16="http://schemas.microsoft.com/office/drawing/2014/main" val="2269189616"/>
                    </a:ext>
                  </a:extLst>
                </a:gridCol>
                <a:gridCol w="1812123">
                  <a:extLst>
                    <a:ext uri="{9D8B030D-6E8A-4147-A177-3AD203B41FA5}">
                      <a16:colId xmlns:a16="http://schemas.microsoft.com/office/drawing/2014/main" val="2812907320"/>
                    </a:ext>
                  </a:extLst>
                </a:gridCol>
                <a:gridCol w="1812123">
                  <a:extLst>
                    <a:ext uri="{9D8B030D-6E8A-4147-A177-3AD203B41FA5}">
                      <a16:colId xmlns:a16="http://schemas.microsoft.com/office/drawing/2014/main" val="3165807538"/>
                    </a:ext>
                  </a:extLst>
                </a:gridCol>
                <a:gridCol w="1812123">
                  <a:extLst>
                    <a:ext uri="{9D8B030D-6E8A-4147-A177-3AD203B41FA5}">
                      <a16:colId xmlns:a16="http://schemas.microsoft.com/office/drawing/2014/main" val="3947336391"/>
                    </a:ext>
                  </a:extLst>
                </a:gridCol>
              </a:tblGrid>
              <a:tr h="413156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순위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순위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순위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85569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희망 지역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solidFill>
                            <a:srgbClr val="0000FF"/>
                          </a:solidFill>
                          <a:latin typeface="+mj-ea"/>
                          <a:ea typeface="+mj-ea"/>
                        </a:rPr>
                        <a:t>예시</a:t>
                      </a:r>
                      <a:r>
                        <a:rPr lang="en-US" altLang="ko-KR" sz="1400" b="0" dirty="0" smtClean="0">
                          <a:solidFill>
                            <a:srgbClr val="0000FF"/>
                          </a:solidFill>
                          <a:latin typeface="+mj-ea"/>
                          <a:ea typeface="+mj-ea"/>
                        </a:rPr>
                        <a:t>) </a:t>
                      </a:r>
                      <a:r>
                        <a:rPr lang="ko-KR" altLang="en-US" sz="1400" b="0" dirty="0" smtClean="0">
                          <a:solidFill>
                            <a:srgbClr val="0000FF"/>
                          </a:solidFill>
                          <a:latin typeface="+mj-ea"/>
                          <a:ea typeface="+mj-ea"/>
                        </a:rPr>
                        <a:t>양평</a:t>
                      </a:r>
                      <a:endParaRPr lang="ko-KR" altLang="en-US" sz="14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solidFill>
                            <a:srgbClr val="0000FF"/>
                          </a:solidFill>
                          <a:latin typeface="+mj-ea"/>
                          <a:ea typeface="+mj-ea"/>
                        </a:rPr>
                        <a:t>김포</a:t>
                      </a:r>
                      <a:endParaRPr lang="ko-KR" altLang="en-US" sz="14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solidFill>
                            <a:srgbClr val="0000FF"/>
                          </a:solidFill>
                          <a:latin typeface="+mj-ea"/>
                          <a:ea typeface="+mj-ea"/>
                        </a:rPr>
                        <a:t>동두천</a:t>
                      </a:r>
                      <a:endParaRPr lang="ko-KR" altLang="en-US" sz="14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818990"/>
                  </a:ext>
                </a:extLst>
              </a:tr>
              <a:tr h="3918900"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800" b="0" dirty="0">
                        <a:solidFill>
                          <a:srgbClr val="0000FF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714494"/>
                  </a:ext>
                </a:extLst>
              </a:tr>
            </a:tbl>
          </a:graphicData>
        </a:graphic>
      </p:graphicFrame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492628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희망 장소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09117" y="2841999"/>
            <a:ext cx="642481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201189" y="4182990"/>
            <a:ext cx="6741622" cy="167917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 latinLnBrk="0"/>
            <a:r>
              <a:rPr lang="ko-KR" altLang="en-US" dirty="0" smtClean="0">
                <a:ln w="0"/>
                <a:solidFill>
                  <a:srgbClr val="0000FF"/>
                </a:solidFill>
              </a:rPr>
              <a:t>원하시는 작품 전시 지역을 </a:t>
            </a:r>
            <a:endParaRPr lang="en-US" altLang="ko-KR" dirty="0" smtClean="0">
              <a:ln w="0"/>
              <a:solidFill>
                <a:srgbClr val="0000FF"/>
              </a:solidFill>
            </a:endParaRPr>
          </a:p>
          <a:p>
            <a:pPr algn="ctr" fontAlgn="base" latinLnBrk="0"/>
            <a:r>
              <a:rPr lang="ko-KR" altLang="en-US" dirty="0" smtClean="0">
                <a:ln w="0"/>
                <a:solidFill>
                  <a:srgbClr val="0000FF"/>
                </a:solidFill>
              </a:rPr>
              <a:t>위 표의 예시처럼 해당 란에 작성해주세요</a:t>
            </a:r>
            <a:r>
              <a:rPr lang="en-US" altLang="ko-KR" dirty="0" smtClean="0">
                <a:ln w="0"/>
                <a:solidFill>
                  <a:srgbClr val="0000FF"/>
                </a:solidFill>
              </a:rPr>
              <a:t>.</a:t>
            </a:r>
          </a:p>
          <a:p>
            <a:pPr algn="ctr" fontAlgn="base" latinLnBrk="0"/>
            <a:endParaRPr lang="en-US" altLang="ko-KR" dirty="0" smtClean="0">
              <a:ln w="0"/>
              <a:solidFill>
                <a:srgbClr val="0000FF"/>
              </a:solidFill>
            </a:endParaRPr>
          </a:p>
          <a:p>
            <a:pPr algn="ctr" fontAlgn="base" latinLnBrk="0"/>
            <a:r>
              <a:rPr lang="ko-KR" altLang="en-US" dirty="0" smtClean="0">
                <a:solidFill>
                  <a:srgbClr val="0000FF"/>
                </a:solidFill>
              </a:rPr>
              <a:t>희망하신 순위는 최대한 반영할 예정이나</a:t>
            </a:r>
            <a:r>
              <a:rPr lang="en-US" altLang="ko-KR" dirty="0" smtClean="0">
                <a:solidFill>
                  <a:srgbClr val="0000FF"/>
                </a:solidFill>
              </a:rPr>
              <a:t>,</a:t>
            </a:r>
          </a:p>
          <a:p>
            <a:pPr algn="ctr" fontAlgn="base" latinLnBrk="0"/>
            <a:r>
              <a:rPr lang="ko-KR" altLang="en-US" dirty="0" smtClean="0">
                <a:solidFill>
                  <a:srgbClr val="0000FF"/>
                </a:solidFill>
              </a:rPr>
              <a:t>전시 상황에 따라 임의 배정될 수 있습니다</a:t>
            </a:r>
            <a:r>
              <a:rPr lang="en-US" altLang="ko-KR" dirty="0" smtClean="0">
                <a:solidFill>
                  <a:srgbClr val="0000FF"/>
                </a:solidFill>
              </a:rPr>
              <a:t>.</a:t>
            </a:r>
            <a:endParaRPr lang="ko-KR" alt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0787" y="2538751"/>
            <a:ext cx="68320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전시 예정 장소 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전시 장소와 날짜는 변경 될 수 있음</a:t>
            </a:r>
            <a:r>
              <a:rPr lang="en-US" altLang="ko-KR" sz="14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- (</a:t>
            </a:r>
            <a:r>
              <a:rPr lang="ko-KR" altLang="en-US" sz="1400" dirty="0" smtClean="0"/>
              <a:t>양평</a:t>
            </a:r>
            <a:r>
              <a:rPr lang="en-US" altLang="ko-KR" sz="1400" dirty="0" smtClean="0"/>
              <a:t>) </a:t>
            </a:r>
            <a:r>
              <a:rPr lang="ko-KR" altLang="en-US" sz="1400" dirty="0" err="1" smtClean="0"/>
              <a:t>양평군립미술관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층 상설전시장 및 커뮤니티공간 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전시기간 </a:t>
            </a:r>
            <a:r>
              <a:rPr lang="en-US" altLang="ko-KR" sz="1400" dirty="0" smtClean="0"/>
              <a:t>: 9/27~10/6)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- (</a:t>
            </a:r>
            <a:r>
              <a:rPr lang="ko-KR" altLang="en-US" sz="1400" dirty="0" smtClean="0"/>
              <a:t>김포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김포아트빌리지</a:t>
            </a:r>
            <a:r>
              <a:rPr lang="ko-KR" altLang="en-US" sz="1400" dirty="0" smtClean="0"/>
              <a:t> 내 한옥마을 </a:t>
            </a:r>
            <a:r>
              <a:rPr lang="ko-KR" altLang="en-US" sz="1400" dirty="0" err="1" smtClean="0"/>
              <a:t>창작동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전시기간 </a:t>
            </a:r>
            <a:r>
              <a:rPr lang="en-US" altLang="ko-KR" sz="1400" dirty="0" smtClean="0"/>
              <a:t>: 10/4~10/13)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- (</a:t>
            </a:r>
            <a:r>
              <a:rPr lang="ko-KR" altLang="en-US" sz="1400" dirty="0" smtClean="0"/>
              <a:t>동두천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두드림뮤직센터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층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전시기간 </a:t>
            </a:r>
            <a:r>
              <a:rPr lang="en-US" altLang="ko-KR" sz="1400" dirty="0" smtClean="0"/>
              <a:t>: 10/25~11/3)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21154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04103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작품 세계 및 작품 개념 소개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249278" y="1471351"/>
            <a:ext cx="8595360" cy="4885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sz="1200" dirty="0"/>
          </a:p>
          <a:p>
            <a:r>
              <a:rPr lang="en-US" altLang="ko-KR" sz="1200" dirty="0" smtClean="0">
                <a:solidFill>
                  <a:srgbClr val="0000FF"/>
                </a:solidFill>
              </a:rPr>
              <a:t>- </a:t>
            </a:r>
            <a:r>
              <a:rPr lang="ko-KR" altLang="en-US" sz="1200" dirty="0" smtClean="0">
                <a:solidFill>
                  <a:srgbClr val="0000FF"/>
                </a:solidFill>
              </a:rPr>
              <a:t>자유롭게 작성해주세요</a:t>
            </a:r>
            <a:r>
              <a:rPr lang="en-US" altLang="ko-KR" sz="1200" dirty="0" smtClean="0">
                <a:solidFill>
                  <a:srgbClr val="0000FF"/>
                </a:solidFill>
              </a:rPr>
              <a:t>.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67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562348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출품 희망 작품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(2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이내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169541"/>
              </p:ext>
            </p:extLst>
          </p:nvPr>
        </p:nvGraphicFramePr>
        <p:xfrm>
          <a:off x="157734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규격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cm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cm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kg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채널별재생시간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78334" y="2028305"/>
            <a:ext cx="4364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 smtClean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괄호 내에 실제 수치를 입력해주세요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32320" y="2308614"/>
            <a:ext cx="18537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dirty="0" smtClean="0">
                <a:solidFill>
                  <a:srgbClr val="0000FF"/>
                </a:solidFill>
              </a:rPr>
              <a:t>예시</a:t>
            </a:r>
            <a:r>
              <a:rPr lang="en-US" altLang="ko-KR" sz="1100" dirty="0" smtClean="0">
                <a:solidFill>
                  <a:srgbClr val="0000FF"/>
                </a:solidFill>
              </a:rPr>
              <a:t>) </a:t>
            </a:r>
            <a:r>
              <a:rPr lang="ko-KR" altLang="en-US" sz="1100" dirty="0" smtClean="0">
                <a:solidFill>
                  <a:srgbClr val="0000FF"/>
                </a:solidFill>
              </a:rPr>
              <a:t>세로</a:t>
            </a:r>
            <a:r>
              <a:rPr lang="en-US" altLang="ko-KR" sz="1100" dirty="0" smtClean="0">
                <a:solidFill>
                  <a:srgbClr val="0000FF"/>
                </a:solidFill>
              </a:rPr>
              <a:t>(100) x </a:t>
            </a:r>
            <a:r>
              <a:rPr lang="ko-KR" altLang="en-US" sz="1100" dirty="0" smtClean="0">
                <a:solidFill>
                  <a:srgbClr val="0000FF"/>
                </a:solidFill>
              </a:rPr>
              <a:t>가로</a:t>
            </a:r>
            <a:r>
              <a:rPr lang="en-US" altLang="ko-KR" sz="1100" dirty="0" smtClean="0">
                <a:solidFill>
                  <a:srgbClr val="0000FF"/>
                </a:solidFill>
              </a:rPr>
              <a:t>(150)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9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8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/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출품 희망 작품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(2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이내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157734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규격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cm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cm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kg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채널별재생시간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78334" y="2028305"/>
            <a:ext cx="4364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 smtClean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괄호 내에 실제 수치를 입력해주세요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32320" y="2308614"/>
            <a:ext cx="18537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dirty="0" smtClean="0">
                <a:solidFill>
                  <a:srgbClr val="0000FF"/>
                </a:solidFill>
              </a:rPr>
              <a:t>예시</a:t>
            </a:r>
            <a:r>
              <a:rPr lang="en-US" altLang="ko-KR" sz="1100" dirty="0" smtClean="0">
                <a:solidFill>
                  <a:srgbClr val="0000FF"/>
                </a:solidFill>
              </a:rPr>
              <a:t>) </a:t>
            </a:r>
            <a:r>
              <a:rPr lang="ko-KR" altLang="en-US" sz="1100" dirty="0" smtClean="0">
                <a:solidFill>
                  <a:srgbClr val="0000FF"/>
                </a:solidFill>
              </a:rPr>
              <a:t>세로</a:t>
            </a:r>
            <a:r>
              <a:rPr lang="en-US" altLang="ko-KR" sz="1100" dirty="0" smtClean="0">
                <a:solidFill>
                  <a:srgbClr val="0000FF"/>
                </a:solidFill>
              </a:rPr>
              <a:t>(100) x </a:t>
            </a:r>
            <a:r>
              <a:rPr lang="ko-KR" altLang="en-US" sz="1100" dirty="0" smtClean="0">
                <a:solidFill>
                  <a:srgbClr val="0000FF"/>
                </a:solidFill>
              </a:rPr>
              <a:t>가로</a:t>
            </a:r>
            <a:r>
              <a:rPr lang="en-US" altLang="ko-KR" sz="1100" dirty="0" smtClean="0">
                <a:solidFill>
                  <a:srgbClr val="0000FF"/>
                </a:solidFill>
              </a:rPr>
              <a:t>(150)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6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9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797518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포트폴리오 및 주요 활동 내역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91580" y="1912841"/>
            <a:ext cx="7560840" cy="381642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00FF"/>
                </a:solidFill>
              </a:rPr>
              <a:t>슬라이드 양식을 임의로 삭제하거나 변경하지 마세요</a:t>
            </a:r>
            <a:r>
              <a:rPr lang="en-US" altLang="ko-KR" sz="1100" dirty="0">
                <a:solidFill>
                  <a:srgbClr val="0000FF"/>
                </a:solidFill>
              </a:rPr>
              <a:t>. (</a:t>
            </a:r>
            <a:r>
              <a:rPr lang="ko-KR" altLang="en-US" sz="1100" dirty="0">
                <a:solidFill>
                  <a:srgbClr val="0000FF"/>
                </a:solidFill>
              </a:rPr>
              <a:t>하단 페이지 번호 포함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00FF"/>
                </a:solidFill>
              </a:rPr>
              <a:t>페이지 추가가 필요할 경우 해당 슬라이드를 복사하여 작성해주세요</a:t>
            </a:r>
            <a:r>
              <a:rPr lang="en-US" altLang="ko-KR" sz="1100" dirty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지원자의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작품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전시 이미지 및 활동내용 등을 작성해주세요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sz="1100" b="1" i="1" dirty="0">
                <a:solidFill>
                  <a:srgbClr val="0000FF"/>
                </a:solidFill>
              </a:rPr>
              <a:t> </a:t>
            </a:r>
            <a:r>
              <a:rPr lang="en-US" altLang="ko-KR" sz="1100" b="1" i="1" dirty="0" smtClean="0">
                <a:solidFill>
                  <a:srgbClr val="0000FF"/>
                </a:solidFill>
              </a:rPr>
              <a:t>  </a:t>
            </a:r>
            <a:r>
              <a:rPr lang="en-US" altLang="ko-KR" sz="1100" dirty="0" smtClean="0">
                <a:solidFill>
                  <a:srgbClr val="0000FF"/>
                </a:solidFill>
              </a:rPr>
              <a:t>※ </a:t>
            </a:r>
            <a:r>
              <a:rPr lang="ko-KR" altLang="en-US" sz="1100" dirty="0" smtClean="0">
                <a:solidFill>
                  <a:srgbClr val="0000FF"/>
                </a:solidFill>
              </a:rPr>
              <a:t>주요 작품 </a:t>
            </a:r>
            <a:r>
              <a:rPr lang="ko-KR" altLang="en-US" sz="1100" dirty="0">
                <a:solidFill>
                  <a:srgbClr val="0000FF"/>
                </a:solidFill>
              </a:rPr>
              <a:t>이미지 내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캡션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 err="1">
                <a:solidFill>
                  <a:srgbClr val="0000FF"/>
                </a:solidFill>
              </a:rPr>
              <a:t>작가명</a:t>
            </a:r>
            <a:r>
              <a:rPr lang="en-US" altLang="ko-KR" sz="1100" dirty="0">
                <a:solidFill>
                  <a:srgbClr val="0000FF"/>
                </a:solidFill>
              </a:rPr>
              <a:t>, 〈</a:t>
            </a:r>
            <a:r>
              <a:rPr lang="ko-KR" altLang="en-US" sz="1100" dirty="0" err="1">
                <a:solidFill>
                  <a:srgbClr val="0000FF"/>
                </a:solidFill>
              </a:rPr>
              <a:t>작품명</a:t>
            </a:r>
            <a:r>
              <a:rPr lang="en-US" altLang="ko-KR" sz="1100" dirty="0">
                <a:solidFill>
                  <a:srgbClr val="0000FF"/>
                </a:solidFill>
              </a:rPr>
              <a:t>〉, </a:t>
            </a:r>
            <a:r>
              <a:rPr lang="ko-KR" altLang="en-US" sz="1100" dirty="0" err="1">
                <a:solidFill>
                  <a:srgbClr val="0000FF"/>
                </a:solidFill>
              </a:rPr>
              <a:t>제작년도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재료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세로</a:t>
            </a:r>
            <a:r>
              <a:rPr lang="en-US" altLang="ko-KR" sz="1100" dirty="0">
                <a:solidFill>
                  <a:srgbClr val="0000FF"/>
                </a:solidFill>
              </a:rPr>
              <a:t>×</a:t>
            </a:r>
            <a:r>
              <a:rPr lang="ko-KR" altLang="en-US" sz="1100" dirty="0">
                <a:solidFill>
                  <a:srgbClr val="0000FF"/>
                </a:solidFill>
              </a:rPr>
              <a:t>가로</a:t>
            </a:r>
            <a:r>
              <a:rPr lang="en-US" altLang="ko-KR" sz="1100" dirty="0">
                <a:solidFill>
                  <a:srgbClr val="0000FF"/>
                </a:solidFill>
              </a:rPr>
              <a:t>(×</a:t>
            </a:r>
            <a:r>
              <a:rPr lang="ko-KR" altLang="en-US" sz="1100" dirty="0">
                <a:solidFill>
                  <a:srgbClr val="0000FF"/>
                </a:solidFill>
              </a:rPr>
              <a:t>깊이</a:t>
            </a:r>
            <a:r>
              <a:rPr lang="en-US" altLang="ko-KR" sz="1100" dirty="0">
                <a:solidFill>
                  <a:srgbClr val="0000FF"/>
                </a:solidFill>
              </a:rPr>
              <a:t>) cm) </a:t>
            </a:r>
            <a:r>
              <a:rPr lang="ko-KR" altLang="en-US" sz="1100" dirty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첨부한 </a:t>
            </a:r>
            <a:r>
              <a:rPr lang="ko-KR" altLang="en-US" sz="1100" dirty="0" smtClean="0">
                <a:solidFill>
                  <a:srgbClr val="0000FF"/>
                </a:solidFill>
              </a:rPr>
              <a:t>이미지 별 설명 </a:t>
            </a:r>
            <a:r>
              <a:rPr lang="en-US" altLang="ko-KR" sz="1100" dirty="0" smtClean="0">
                <a:solidFill>
                  <a:srgbClr val="0000FF"/>
                </a:solidFill>
              </a:rPr>
              <a:t>(</a:t>
            </a:r>
            <a:r>
              <a:rPr lang="ko-KR" altLang="en-US" sz="1100" dirty="0" smtClean="0">
                <a:solidFill>
                  <a:srgbClr val="0000FF"/>
                </a:solidFill>
              </a:rPr>
              <a:t>각 설명은 </a:t>
            </a:r>
            <a:r>
              <a:rPr lang="en-US" altLang="ko-KR" sz="1100" dirty="0">
                <a:solidFill>
                  <a:srgbClr val="0000FF"/>
                </a:solidFill>
              </a:rPr>
              <a:t>200</a:t>
            </a:r>
            <a:r>
              <a:rPr lang="ko-KR" altLang="en-US" sz="1100" dirty="0">
                <a:solidFill>
                  <a:srgbClr val="0000FF"/>
                </a:solidFill>
              </a:rPr>
              <a:t>자 이내</a:t>
            </a:r>
            <a:r>
              <a:rPr lang="en-US" altLang="ko-KR" sz="1100" dirty="0">
                <a:solidFill>
                  <a:srgbClr val="0000FF"/>
                </a:solidFill>
              </a:rPr>
              <a:t>) </a:t>
            </a:r>
            <a:r>
              <a:rPr lang="ko-KR" altLang="en-US" sz="1100" dirty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타인이 작성한 전시 관련 텍스트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>
                <a:solidFill>
                  <a:srgbClr val="0000FF"/>
                </a:solidFill>
              </a:rPr>
              <a:t>서문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평론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리뷰 등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ko-KR" altLang="en-US" sz="1100" dirty="0">
                <a:solidFill>
                  <a:srgbClr val="0000FF"/>
                </a:solidFill>
              </a:rPr>
              <a:t> 제출 지양</a:t>
            </a:r>
            <a:endParaRPr lang="en-US" altLang="ko-KR" sz="1100" dirty="0" smtClean="0">
              <a:solidFill>
                <a:srgbClr val="0000FF"/>
              </a:solidFill>
            </a:endParaRP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전시는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일시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장소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제목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참여 역할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전시에 대한 주요 내용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(200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자 이내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)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을 포함하여 작성해주세요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영상의 경우 </a:t>
            </a:r>
            <a:r>
              <a:rPr lang="ko-KR" altLang="en-US" sz="1100" b="1" dirty="0">
                <a:solidFill>
                  <a:srgbClr val="0000FF"/>
                </a:solidFill>
              </a:rPr>
              <a:t>주요 캡처 이미지 및 영상을 볼 수 있는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URL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을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포함해 </a:t>
            </a:r>
            <a:r>
              <a:rPr lang="ko-KR" altLang="en-US" sz="1100" b="1" dirty="0">
                <a:solidFill>
                  <a:srgbClr val="0000FF"/>
                </a:solidFill>
              </a:rPr>
              <a:t>주세요</a:t>
            </a:r>
            <a:r>
              <a:rPr lang="en-US" altLang="ko-KR" sz="1100" b="1" dirty="0">
                <a:solidFill>
                  <a:srgbClr val="0000FF"/>
                </a:solidFill>
              </a:rPr>
              <a:t>.</a:t>
            </a:r>
          </a:p>
          <a:p>
            <a:pPr fontAlgn="base">
              <a:lnSpc>
                <a:spcPct val="200000"/>
              </a:lnSpc>
            </a:pPr>
            <a:r>
              <a:rPr lang="en-US" altLang="ko-KR" sz="1100" b="1" dirty="0" smtClean="0">
                <a:solidFill>
                  <a:srgbClr val="0000FF"/>
                </a:solidFill>
              </a:rPr>
              <a:t>  ※ </a:t>
            </a:r>
            <a:r>
              <a:rPr lang="ko-KR" altLang="en-US" sz="1100" dirty="0" smtClean="0">
                <a:solidFill>
                  <a:srgbClr val="0000FF"/>
                </a:solidFill>
              </a:rPr>
              <a:t>링크 확인이 불가능할 경우 검토되지 않습니다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 </a:t>
            </a:r>
            <a:r>
              <a:rPr lang="ko-KR" altLang="en-US" sz="1100" dirty="0" smtClean="0">
                <a:solidFill>
                  <a:srgbClr val="0000FF"/>
                </a:solidFill>
              </a:rPr>
              <a:t>올바른 주소로 연결되는지 확인해주시고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비공개 링크는 비밀번호도 함께 기재해 주시기 바랍니다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표지 포함 총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20p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이내로 작성해야 하므로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이를 고려하여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작성해주세요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 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초과 제출 시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20p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이내만 심사에 반영됨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314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358</TotalTime>
  <Words>1057</Words>
  <Application>Microsoft Office PowerPoint</Application>
  <PresentationFormat>화면 슬라이드 쇼(4:3)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HY헤드라인M</vt:lpstr>
      <vt:lpstr>맑은 고딕</vt:lpstr>
      <vt:lpstr>바탕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67</cp:revision>
  <cp:lastPrinted>2024-03-15T00:24:24Z</cp:lastPrinted>
  <dcterms:created xsi:type="dcterms:W3CDTF">2024-03-12T06:22:43Z</dcterms:created>
  <dcterms:modified xsi:type="dcterms:W3CDTF">2024-08-01T02:17:09Z</dcterms:modified>
</cp:coreProperties>
</file>