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2" r:id="rId6"/>
    <p:sldId id="266" r:id="rId7"/>
    <p:sldId id="265" r:id="rId8"/>
    <p:sldId id="264" r:id="rId9"/>
    <p:sldId id="263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14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5085B-327F-4A73-B1B4-4F11E52865CF}" type="datetimeFigureOut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6489A6-1B81-4C0C-AA5B-8A6F1AA42F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483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ADFEF-6B73-44F0-AF6A-23C3EC086D09}" type="datetime1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9998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7F13-935A-4B1B-95F7-C77C15C047BE}" type="datetime1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629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4CD1-7373-47AD-A269-99A587F9A066}" type="datetime1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108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C457-66BA-43AF-B556-BDB3097310D5}" type="datetime1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0281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B0B8A-853D-40BD-B8C2-6D878EFEA552}" type="datetime1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131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dirty="0" smtClean="0"/>
              <a:t>마스터 텍스트 스타일 편집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63E05-BA83-4DB8-8213-628578493EC3}" type="datetime1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4558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264F1-4062-4271-BA04-4EF36F1C3CBA}" type="datetime1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235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5AB6A-52BA-4293-B28B-ED796C397241}" type="datetime1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6" name="그림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614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13A8-C83F-4239-966E-AFA6000B1B22}" type="datetime1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147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F5001-ED6E-4532-AEEF-240F17AB9E51}" type="datetime1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그림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82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659C5-634B-43A9-AEC0-201D809132E4}" type="datetime1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그림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394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C6139-8DD4-415D-A25D-1988471C7988}" type="datetime1">
              <a:rPr lang="ko-KR" altLang="en-US" smtClean="0"/>
              <a:t>2025-04-08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3245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1</a:t>
            </a:fld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199505" y="946572"/>
            <a:ext cx="870342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>
              <a:lnSpc>
                <a:spcPct val="150000"/>
              </a:lnSpc>
            </a:pPr>
            <a:r>
              <a:rPr lang="ko-KR" altLang="en-US" kern="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□ 아래 내용을 반드시 숙지하고 지원신청서를 작성해 주십시오</a:t>
            </a:r>
            <a:r>
              <a:rPr lang="en-US" altLang="ko-KR" kern="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en-US" sz="1100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338130"/>
              </p:ext>
            </p:extLst>
          </p:nvPr>
        </p:nvGraphicFramePr>
        <p:xfrm>
          <a:off x="383310" y="5691646"/>
          <a:ext cx="8337049" cy="551212"/>
        </p:xfrm>
        <a:graphic>
          <a:graphicData uri="http://schemas.openxmlformats.org/drawingml/2006/table">
            <a:tbl>
              <a:tblPr/>
              <a:tblGrid>
                <a:gridCol w="8337049">
                  <a:extLst>
                    <a:ext uri="{9D8B030D-6E8A-4147-A177-3AD203B41FA5}">
                      <a16:colId xmlns:a16="http://schemas.microsoft.com/office/drawing/2014/main" val="1452582550"/>
                    </a:ext>
                  </a:extLst>
                </a:gridCol>
              </a:tblGrid>
              <a:tr h="55121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FF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본 페이지는 삭제 후 제출 바랍니다</a:t>
                      </a:r>
                      <a:r>
                        <a:rPr lang="en-US" altLang="ko-KR" sz="2000" kern="0" spc="0" dirty="0">
                          <a:solidFill>
                            <a:srgbClr val="FF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.</a:t>
                      </a:r>
                      <a:endParaRPr lang="ko-KR" altLang="en-US" sz="1100" kern="0" spc="0" dirty="0">
                        <a:solidFill>
                          <a:srgbClr val="FF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333558"/>
                  </a:ext>
                </a:extLst>
              </a:tr>
            </a:tbl>
          </a:graphicData>
        </a:graphic>
      </p:graphicFrame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381503"/>
              </p:ext>
            </p:extLst>
          </p:nvPr>
        </p:nvGraphicFramePr>
        <p:xfrm>
          <a:off x="367445" y="1454434"/>
          <a:ext cx="8336288" cy="4030345"/>
        </p:xfrm>
        <a:graphic>
          <a:graphicData uri="http://schemas.openxmlformats.org/drawingml/2006/table">
            <a:tbl>
              <a:tblPr/>
              <a:tblGrid>
                <a:gridCol w="8336288">
                  <a:extLst>
                    <a:ext uri="{9D8B030D-6E8A-4147-A177-3AD203B41FA5}">
                      <a16:colId xmlns:a16="http://schemas.microsoft.com/office/drawing/2014/main" val="4235274151"/>
                    </a:ext>
                  </a:extLst>
                </a:gridCol>
              </a:tblGrid>
              <a:tr h="3974880"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◈ 유의사항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64160" marR="76200" indent="-26416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국가문화예술지원시스템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(https://www.ncas.or.kr</a:t>
                      </a:r>
                      <a:r>
                        <a:rPr lang="en-US" altLang="ko-KR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에서 지원신청서 </a:t>
                      </a:r>
                      <a:r>
                        <a:rPr lang="ko-KR" altLang="en-US" sz="1200" kern="0" spc="-3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작성 </a:t>
                      </a:r>
                      <a:r>
                        <a:rPr lang="ko-KR" altLang="en-US" sz="1200" b="0" kern="0" spc="-3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후</a:t>
                      </a:r>
                      <a:r>
                        <a:rPr lang="ko-KR" altLang="en-US" sz="1200" b="1" kern="0" spc="-3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u="sng" kern="0" spc="-3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마지막 첨부파일 탭에 업로드하여 최종 제출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74320" marR="76200" indent="-27432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국가문화예술지원시스템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첨부파일 등록 시 </a:t>
                      </a:r>
                      <a:r>
                        <a:rPr lang="ko-KR" altLang="en-US" sz="1200" b="1" kern="0" spc="-3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파일이름</a:t>
                      </a:r>
                      <a:r>
                        <a:rPr lang="ko-KR" altLang="en-US" sz="1200" kern="0" spc="-3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은</a:t>
                      </a:r>
                      <a:r>
                        <a:rPr lang="ko-KR" altLang="en-US" sz="1400" b="1" kern="0" spc="0" dirty="0">
                          <a:solidFill>
                            <a:srgbClr val="0000FF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400" b="1" kern="0" spc="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‘</a:t>
                      </a:r>
                      <a:r>
                        <a:rPr lang="en-US" altLang="ko-KR" sz="1400" b="1" kern="0" spc="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b="1" kern="0" spc="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전시</a:t>
                      </a:r>
                      <a:r>
                        <a:rPr lang="en-US" altLang="ko-KR" sz="1400" b="1" kern="0" spc="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400" b="1" kern="0" spc="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기회소득</a:t>
                      </a:r>
                      <a:r>
                        <a:rPr lang="en-US" altLang="ko-KR" sz="1400" b="1" kern="0" spc="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_</a:t>
                      </a:r>
                      <a:r>
                        <a:rPr lang="ko-KR" altLang="en-US" sz="1400" b="1" kern="0" spc="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지원자명’</a:t>
                      </a:r>
                      <a:r>
                        <a:rPr lang="ko-KR" altLang="en-US" sz="1200" kern="0" spc="-3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으로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저장하시기 바랍니다</a:t>
                      </a:r>
                      <a:r>
                        <a:rPr lang="en-US" altLang="ko-KR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51460" marR="76200" indent="-25146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국가문화예술지원시스템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첨부파일</a:t>
                      </a:r>
                      <a:r>
                        <a:rPr lang="ko-KR" altLang="en-US" sz="1200" kern="0" spc="-4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-4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용량이</a:t>
                      </a:r>
                      <a:r>
                        <a:rPr lang="ko-KR" altLang="en-US" sz="1200" kern="0" spc="-40" dirty="0">
                          <a:solidFill>
                            <a:srgbClr val="FF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200" b="1" kern="0" spc="-40" dirty="0" smtClean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100MB </a:t>
                      </a:r>
                      <a:r>
                        <a:rPr lang="ko-KR" altLang="en-US" sz="1200" b="1" kern="0" spc="-4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초과</a:t>
                      </a:r>
                      <a:r>
                        <a:rPr lang="ko-KR" altLang="en-US" sz="1200" kern="0" spc="-4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할 시 파일이 등록되지 않을 수 </a:t>
                      </a:r>
                      <a:r>
                        <a:rPr lang="ko-KR" altLang="en-US" sz="1200" kern="0" spc="-4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있으니 </a:t>
                      </a:r>
                      <a:r>
                        <a:rPr lang="ko-KR" altLang="en-US" sz="1200" kern="0" spc="-4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주의하시기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바랍니다</a:t>
                      </a: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  <a:p>
                      <a:pPr marL="251460" marR="76200" indent="-25146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우편</a:t>
                      </a:r>
                      <a:r>
                        <a:rPr lang="en-US" altLang="ko-KR" sz="12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2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방문</a:t>
                      </a:r>
                      <a:r>
                        <a:rPr lang="en-US" altLang="ko-KR" sz="12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2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이메일 등 접수는 받지 않습니다</a:t>
                      </a:r>
                      <a:r>
                        <a:rPr lang="en-US" altLang="ko-KR" sz="12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en-US" altLang="ko-KR" sz="1050" b="1" kern="0" spc="0" dirty="0" smtClean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251460" marR="76200" indent="-25146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kern="0" spc="-20" dirty="0" smtClean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표지 포함 총 </a:t>
                      </a:r>
                      <a:r>
                        <a:rPr lang="en-US" altLang="ko-KR" sz="1200" b="1" kern="0" spc="-20" dirty="0" smtClean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30p</a:t>
                      </a:r>
                      <a:r>
                        <a:rPr lang="en-US" altLang="ko-KR" sz="1200" b="1" kern="0" spc="-20" baseline="0" dirty="0" smtClean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kern="0" spc="-20" baseline="0" dirty="0" smtClean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이내</a:t>
                      </a:r>
                      <a:r>
                        <a:rPr lang="ko-KR" altLang="en-US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로 작성합니다</a:t>
                      </a:r>
                      <a:r>
                        <a:rPr lang="en-US" altLang="ko-KR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(</a:t>
                      </a:r>
                      <a:r>
                        <a:rPr lang="ko-KR" altLang="en-US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초과 제출 시 </a:t>
                      </a:r>
                      <a:r>
                        <a:rPr lang="en-US" altLang="ko-KR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30p </a:t>
                      </a:r>
                      <a:r>
                        <a:rPr lang="ko-KR" altLang="en-US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이내만 심사에 반영됨</a:t>
                      </a:r>
                      <a:r>
                        <a:rPr lang="en-US" altLang="ko-KR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</a:p>
                    <a:p>
                      <a:pPr marL="0" marR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kern="0" spc="-2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본 지원신청서는 한 면에 한 페이지가 들어오도록 </a:t>
                      </a:r>
                      <a:r>
                        <a:rPr lang="en-US" altLang="ko-KR" sz="1200" b="1" kern="0" spc="-2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PDF</a:t>
                      </a:r>
                      <a:r>
                        <a:rPr lang="ko-KR" altLang="en-US" sz="1200" b="1" kern="0" spc="-2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파일로 변환</a:t>
                      </a:r>
                      <a:r>
                        <a:rPr lang="ko-KR" altLang="en-US" sz="1200" b="1" kern="0" spc="-2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하여 제출합니다</a:t>
                      </a:r>
                      <a:r>
                        <a:rPr lang="en-US" altLang="ko-KR" sz="1200" b="1" kern="0" spc="-2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050" kern="0" spc="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(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다른 양식의 파일</a:t>
                      </a:r>
                      <a:r>
                        <a:rPr lang="en-US" altLang="ko-KR" sz="105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en-US" altLang="ko-KR" sz="1050" kern="0" spc="0" dirty="0" err="1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ppt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jpg 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등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로 제출 시 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차 행정심사에서 결격 처리 됩니다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.)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파일 변환 후 작성한 이미지 등에 누락이 없는지 반드시 확인하시기 바랍니다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u="sng" kern="0" spc="0" dirty="0">
                          <a:solidFill>
                            <a:srgbClr val="0000FF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파란색 글씨는 작성 가이드라인 혹은 예시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이므로 </a:t>
                      </a:r>
                      <a:r>
                        <a:rPr lang="ko-KR" altLang="en-US" sz="1200" b="1" kern="0" spc="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삭제 후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검정 글씨</a:t>
                      </a:r>
                      <a:r>
                        <a:rPr lang="ko-KR" altLang="en-US" sz="12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로</a:t>
                      </a:r>
                      <a:r>
                        <a:rPr lang="ko-KR" altLang="en-US" sz="1200" b="1" kern="0" spc="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최종 제출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해주세요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서명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란 필수 작성해야 합니다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(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도장 및 서명 스캔 가능하며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정확한 인식이 가능해야 합니다</a:t>
                      </a:r>
                      <a:r>
                        <a:rPr lang="en-US" altLang="ko-KR" sz="105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.)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(</a:t>
                      </a:r>
                      <a:r>
                        <a:rPr lang="ko-KR" altLang="en-US" sz="105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</a:t>
                      </a:r>
                      <a:r>
                        <a:rPr lang="en-US" altLang="ko-KR" sz="105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05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서명란</a:t>
                      </a:r>
                      <a:r>
                        <a:rPr lang="ko-KR" altLang="en-US" sz="1050" kern="0" spc="0" baseline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공백 상태로 제출 시 </a:t>
                      </a:r>
                      <a:r>
                        <a:rPr lang="en-US" altLang="ko-KR" sz="1050" kern="0" spc="0" baseline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ko-KR" altLang="en-US" sz="1050" kern="0" spc="0" baseline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차 행정심사에서 결격 처리 됩니다</a:t>
                      </a:r>
                      <a:r>
                        <a:rPr lang="en-US" altLang="ko-KR" sz="1050" kern="0" spc="0" baseline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.)</a:t>
                      </a:r>
                      <a:endParaRPr lang="ko-KR" altLang="en-US" sz="1050" kern="0" spc="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907" marB="17907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506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22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856093"/>
              </p:ext>
            </p:extLst>
          </p:nvPr>
        </p:nvGraphicFramePr>
        <p:xfrm>
          <a:off x="164213" y="727188"/>
          <a:ext cx="8810453" cy="5791098"/>
        </p:xfrm>
        <a:graphic>
          <a:graphicData uri="http://schemas.openxmlformats.org/drawingml/2006/table">
            <a:tbl>
              <a:tblPr/>
              <a:tblGrid>
                <a:gridCol w="1163720">
                  <a:extLst>
                    <a:ext uri="{9D8B030D-6E8A-4147-A177-3AD203B41FA5}">
                      <a16:colId xmlns:a16="http://schemas.microsoft.com/office/drawing/2014/main" val="2708998360"/>
                    </a:ext>
                  </a:extLst>
                </a:gridCol>
                <a:gridCol w="3121134">
                  <a:extLst>
                    <a:ext uri="{9D8B030D-6E8A-4147-A177-3AD203B41FA5}">
                      <a16:colId xmlns:a16="http://schemas.microsoft.com/office/drawing/2014/main" val="581612043"/>
                    </a:ext>
                  </a:extLst>
                </a:gridCol>
                <a:gridCol w="1211415">
                  <a:extLst>
                    <a:ext uri="{9D8B030D-6E8A-4147-A177-3AD203B41FA5}">
                      <a16:colId xmlns:a16="http://schemas.microsoft.com/office/drawing/2014/main" val="1334226802"/>
                    </a:ext>
                  </a:extLst>
                </a:gridCol>
                <a:gridCol w="3314184">
                  <a:extLst>
                    <a:ext uri="{9D8B030D-6E8A-4147-A177-3AD203B41FA5}">
                      <a16:colId xmlns:a16="http://schemas.microsoft.com/office/drawing/2014/main" val="3783057940"/>
                    </a:ext>
                  </a:extLst>
                </a:gridCol>
              </a:tblGrid>
              <a:tr h="367469">
                <a:tc gridSpan="4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기본정보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맑은 고딕" panose="020B0503020000020004" pitchFamily="50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3661"/>
                  </a:ext>
                </a:extLst>
              </a:tr>
              <a:tr h="5281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 명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44780" marR="0" indent="-14478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※ </a:t>
                      </a:r>
                      <a:r>
                        <a:rPr lang="ko-KR" altLang="en-US" sz="1100" kern="0" spc="-3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본명 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기입</a:t>
                      </a: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별도의 </a:t>
                      </a:r>
                      <a:r>
                        <a:rPr lang="ko-KR" altLang="en-US" sz="1100" kern="0" spc="-3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작가명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사용 시 “본명</a:t>
                      </a: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kern="0" spc="-3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작가명</a:t>
                      </a: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)” 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으로 병기 </a:t>
                      </a:r>
                      <a:endParaRPr lang="en-US" altLang="ko-KR" sz="1100" kern="0" spc="-30" dirty="0" smtClean="0">
                        <a:solidFill>
                          <a:srgbClr val="0000F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144780" marR="0" indent="-14478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kern="0" spc="-3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※ </a:t>
                      </a:r>
                      <a:r>
                        <a:rPr lang="ko-KR" altLang="en-US" sz="1100" kern="0" spc="-3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본명 한글</a:t>
                      </a:r>
                      <a:r>
                        <a:rPr lang="en-US" altLang="ko-KR" sz="1100" kern="0" spc="-3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kern="0" spc="-3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영문 함께 기입</a:t>
                      </a:r>
                      <a:endParaRPr lang="en-US" altLang="ko-KR" sz="1100" kern="0" spc="-30" dirty="0" smtClean="0">
                        <a:solidFill>
                          <a:srgbClr val="0000F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697486"/>
                  </a:ext>
                </a:extLst>
              </a:tr>
              <a:tr h="36983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-15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 메 일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54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-15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휴대전화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54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5003090"/>
                  </a:ext>
                </a:extLst>
              </a:tr>
              <a:tr h="36983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 소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161290" marR="0" indent="-16129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FF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673485"/>
                  </a:ext>
                </a:extLst>
              </a:tr>
              <a:tr h="546738">
                <a:tc gridSpan="4">
                  <a:txBody>
                    <a:bodyPr/>
                    <a:lstStyle/>
                    <a:p>
                      <a:pPr marL="144780" marR="0" indent="-14478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※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국가문화예술지원시스템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(www.ncas.or.kr)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의 “내 </a:t>
                      </a:r>
                      <a:r>
                        <a:rPr lang="ko-KR" altLang="en-US" sz="1100" kern="0" spc="-2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정보방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내 </a:t>
                      </a:r>
                      <a:r>
                        <a:rPr lang="ko-KR" altLang="en-US" sz="1100" kern="0" spc="-2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회원정보”도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100" kern="0" spc="-2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심의자료에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포함됩니다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</a:rPr>
                        <a:t/>
                      </a:r>
                      <a:b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</a:rPr>
                      </a:br>
                      <a:r>
                        <a:rPr lang="ko-KR" altLang="en-US" sz="1100" kern="0" spc="0" dirty="0" smtClean="0">
                          <a:solidFill>
                            <a:srgbClr val="0000FF"/>
                          </a:solidFill>
                          <a:effectLst/>
                          <a:latin typeface="바탕" panose="02030600000101010101" pitchFamily="18" charset="-127"/>
                        </a:rPr>
                        <a:t>지원자</a:t>
                      </a:r>
                      <a:r>
                        <a:rPr lang="en-US" altLang="ko-KR" sz="1100" kern="0" spc="0" dirty="0" smtClean="0">
                          <a:solidFill>
                            <a:srgbClr val="0000FF"/>
                          </a:solidFill>
                          <a:effectLst/>
                          <a:latin typeface="바탕" panose="02030600000101010101" pitchFamily="18" charset="-127"/>
                        </a:rPr>
                        <a:t>, </a:t>
                      </a:r>
                      <a:r>
                        <a:rPr lang="ko-KR" altLang="en-US" sz="1100" kern="0" spc="-2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이메일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주소를 반드시 최신정보로 수정하시기 바랍니다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3387328"/>
                  </a:ext>
                </a:extLst>
              </a:tr>
              <a:tr h="357147">
                <a:tc gridSpan="4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지원자격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맑은 고딕" panose="020B0503020000020004" pitchFamily="50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579819"/>
                  </a:ext>
                </a:extLst>
              </a:tr>
              <a:tr h="834086">
                <a:tc gridSpan="4">
                  <a:txBody>
                    <a:bodyPr/>
                    <a:lstStyle/>
                    <a:p>
                      <a:pPr marL="200660" marR="0" indent="-20066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◽ 예술인 </a:t>
                      </a:r>
                      <a:r>
                        <a:rPr lang="ko-KR" altLang="en-US" sz="1400" kern="0" spc="0" dirty="0" err="1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기회소득을</a:t>
                      </a:r>
                      <a:r>
                        <a:rPr lang="ko-KR" altLang="en-US" sz="14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지원받은 경기도 예술인</a:t>
                      </a:r>
                      <a:r>
                        <a:rPr lang="en-US" altLang="ko-KR" sz="14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4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모든 연도</a:t>
                      </a:r>
                      <a:r>
                        <a:rPr lang="en-US" altLang="ko-KR" sz="14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</a:t>
                      </a:r>
                      <a:endParaRPr lang="ko-KR" altLang="en-US" sz="1100" kern="0" spc="0" dirty="0" smtClean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◽ </a:t>
                      </a:r>
                      <a:r>
                        <a:rPr lang="ko-KR" altLang="en-US" sz="1400" b="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시각예술 분야 해당자</a:t>
                      </a:r>
                      <a:endParaRPr lang="en-US" altLang="ko-KR" sz="1400" b="0" kern="0" spc="0" dirty="0" smtClean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kern="0" spc="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   </a:t>
                      </a:r>
                      <a:r>
                        <a:rPr lang="en-US" altLang="ko-KR" sz="1200" b="1" kern="0" spc="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※ 2023</a:t>
                      </a:r>
                      <a:r>
                        <a:rPr lang="ko-KR" altLang="en-US" sz="1200" b="1" kern="0" spc="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년</a:t>
                      </a:r>
                      <a:r>
                        <a:rPr lang="en-US" altLang="ko-KR" sz="1200" b="1" kern="0" spc="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,</a:t>
                      </a:r>
                      <a:r>
                        <a:rPr lang="en-US" altLang="ko-KR" sz="1200" b="1" kern="0" spc="0" baseline="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2024</a:t>
                      </a:r>
                      <a:r>
                        <a:rPr lang="ko-KR" altLang="en-US" sz="1200" b="1" kern="0" spc="0" baseline="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년 페스티벌 참여자 </a:t>
                      </a:r>
                      <a:r>
                        <a:rPr lang="ko-KR" altLang="en-US" sz="1200" b="1" kern="0" spc="0" baseline="0" dirty="0" err="1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재신청</a:t>
                      </a:r>
                      <a:r>
                        <a:rPr lang="ko-KR" altLang="en-US" sz="1200" b="1" kern="0" spc="0" baseline="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가능</a:t>
                      </a:r>
                      <a:endParaRPr lang="ko-KR" altLang="en-US" sz="1050" b="1" kern="0" spc="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195671"/>
                  </a:ext>
                </a:extLst>
              </a:tr>
              <a:tr h="2333613">
                <a:tc gridSpan="4">
                  <a:txBody>
                    <a:bodyPr/>
                    <a:lstStyle/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본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지원자는 기재된 내용과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첨부자료가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모두 사실임을 확인합니다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또한 </a:t>
                      </a:r>
                      <a:r>
                        <a:rPr lang="en-US" altLang="ko-KR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2025</a:t>
                      </a: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기회소득 예술인 페스티벌의 절차 및 참가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신청조건에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대해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숙지하고 동의하며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준수할 것을 약속합니다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endParaRPr lang="en-US" altLang="ko-KR" sz="1400" kern="0" spc="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5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altLang="ko-KR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2025</a:t>
                      </a:r>
                      <a:r>
                        <a:rPr lang="ko-KR" altLang="en-US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년 </a:t>
                      </a:r>
                      <a:r>
                        <a:rPr lang="ko-KR" altLang="en-US" sz="14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  </a:t>
                      </a:r>
                      <a:r>
                        <a:rPr lang="en-US" altLang="ko-KR" sz="14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r>
                        <a:rPr lang="ko-KR" altLang="en-US" sz="14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월     일</a:t>
                      </a:r>
                      <a:endParaRPr lang="en-US" altLang="ko-KR" sz="1400" b="1" kern="0" spc="0" baseline="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5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지원자             </a:t>
                      </a:r>
                      <a:r>
                        <a:rPr lang="en-US" altLang="ko-KR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서명</a:t>
                      </a:r>
                      <a:r>
                        <a:rPr lang="en-US" altLang="ko-KR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</a:p>
                    <a:p>
                      <a:pPr marL="127000" marR="25400" indent="104140" algn="ctr" fontAlgn="base" latinLnBrk="0">
                        <a:lnSpc>
                          <a:spcPct val="15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경기문화재단 대표이사 귀하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838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136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3</a:t>
            </a:fld>
            <a:endParaRPr lang="ko-KR" altLang="en-US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59192"/>
              </p:ext>
            </p:extLst>
          </p:nvPr>
        </p:nvGraphicFramePr>
        <p:xfrm>
          <a:off x="157734" y="701759"/>
          <a:ext cx="8778448" cy="425958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개인정보 </a:t>
                      </a:r>
                      <a:r>
                        <a:rPr lang="ko-KR" altLang="en-US" sz="15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수집</a:t>
                      </a:r>
                      <a:r>
                        <a:rPr lang="en-US" altLang="ko-KR" sz="1600" kern="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</a:rPr>
                        <a:t>ㆍ</a:t>
                      </a:r>
                      <a:r>
                        <a:rPr lang="ko-KR" altLang="en-US" sz="15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이용 및 초상권 사용 </a:t>
                      </a:r>
                      <a:r>
                        <a:rPr lang="ko-KR" altLang="en-US" sz="15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동의서</a:t>
                      </a:r>
                      <a:endParaRPr lang="ko-KR" altLang="en-US" sz="1500" b="1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157734" y="1217145"/>
            <a:ext cx="8778448" cy="625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3360" marR="344170" algn="just" fontAlgn="base">
              <a:lnSpc>
                <a:spcPct val="155000"/>
              </a:lnSpc>
            </a:pPr>
            <a:r>
              <a:rPr lang="en-US" altLang="ko-KR" sz="1200" kern="0" dirty="0" err="1">
                <a:latin typeface="맑은 고딕" panose="020B0503020000020004" pitchFamily="50" charset="-127"/>
              </a:rPr>
              <a:t>경기문화재단은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개인정보보호법에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명기된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관련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제15조ㆍ제17조ㆍ제18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조, </a:t>
            </a:r>
            <a:r>
              <a:rPr lang="ko-KR" altLang="en-US" sz="1200" kern="0" dirty="0" smtClean="0">
                <a:latin typeface="맑은 고딕" panose="020B0503020000020004" pitchFamily="50" charset="-127"/>
              </a:rPr>
              <a:t>헌법 제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10</a:t>
            </a:r>
            <a:r>
              <a:rPr lang="ko-KR" altLang="en-US" sz="1200" kern="0" dirty="0" smtClean="0">
                <a:latin typeface="맑은 고딕" panose="020B0503020000020004" pitchFamily="50" charset="-127"/>
              </a:rPr>
              <a:t>조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 </a:t>
            </a:r>
            <a:r>
              <a:rPr lang="ko-KR" altLang="en-US" sz="1200" kern="0" dirty="0" smtClean="0">
                <a:latin typeface="맑은 고딕" panose="020B0503020000020004" pitchFamily="50" charset="-127"/>
              </a:rPr>
              <a:t>규정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에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의거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,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참여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서비스의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원활한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제공을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위하여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다음과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같은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개인정보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 smtClean="0">
                <a:latin typeface="맑은 고딕" panose="020B0503020000020004" pitchFamily="50" charset="-127"/>
              </a:rPr>
              <a:t>수집ㆍ이용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 </a:t>
            </a:r>
            <a:r>
              <a:rPr lang="ko-KR" altLang="en-US" sz="1200" kern="0" dirty="0" smtClean="0">
                <a:latin typeface="맑은 고딕" panose="020B0503020000020004" pitchFamily="50" charset="-127"/>
              </a:rPr>
              <a:t>및 초상권 사용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에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대해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참여자의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동의를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얻고자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합니다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.</a:t>
            </a:r>
            <a:endParaRPr lang="en-US" altLang="ko-KR" sz="1200" kern="0" dirty="0">
              <a:latin typeface="바탕" panose="02030600000101010101" pitchFamily="18" charset="-127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5128"/>
              </p:ext>
            </p:extLst>
          </p:nvPr>
        </p:nvGraphicFramePr>
        <p:xfrm>
          <a:off x="483061" y="1943622"/>
          <a:ext cx="7779789" cy="4156308"/>
        </p:xfrm>
        <a:graphic>
          <a:graphicData uri="http://schemas.openxmlformats.org/drawingml/2006/table">
            <a:tbl>
              <a:tblPr/>
              <a:tblGrid>
                <a:gridCol w="7779789">
                  <a:extLst>
                    <a:ext uri="{9D8B030D-6E8A-4147-A177-3AD203B41FA5}">
                      <a16:colId xmlns:a16="http://schemas.microsoft.com/office/drawing/2014/main" val="3108712107"/>
                    </a:ext>
                  </a:extLst>
                </a:gridCol>
              </a:tblGrid>
              <a:tr h="3446371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 err="1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〇</a:t>
                      </a:r>
                      <a:r>
                        <a:rPr lang="ko-KR" altLang="en-US" sz="11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개인정보 </a:t>
                      </a:r>
                      <a:r>
                        <a:rPr lang="ko-KR" altLang="en-US" sz="11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및 초상권 </a:t>
                      </a:r>
                      <a:r>
                        <a:rPr lang="ko-KR" altLang="en-US" sz="1100" b="1" kern="0" spc="0" dirty="0" err="1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수집ㆍ이용</a:t>
                      </a:r>
                      <a:r>
                        <a:rPr lang="ko-KR" altLang="en-US" sz="11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목적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프로그램 운영에 따른 참여자 정보 수집 및 활용 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경기문화재단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고객 서비스 정보 수집 및 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활용</a:t>
                      </a:r>
                      <a:endParaRPr lang="en-US" altLang="ko-KR" sz="900" kern="0" spc="0" dirty="0" smtClean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- 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프로그램 관련 홍보 및 행정 처리를 위한 사진 및 영상 활용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개인정보 </a:t>
                      </a:r>
                      <a:r>
                        <a:rPr lang="ko-KR" altLang="en-US" sz="1100" b="1" kern="0" spc="0" dirty="0" err="1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수집ㆍ이용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항목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이름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주소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생년월일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성별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 등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개인정보 이용 방법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 관리를 담당하는 경기도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경기문화재단 업무 처리 시에만 사용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경기문화재단의 고객 서비스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만족도 활용 등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이용 시에만 사용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제</a:t>
                      </a:r>
                      <a:r>
                        <a:rPr lang="en-US" altLang="ko-KR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자 정보 제공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-2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 참여 대상자 선정 처리와 관련된 기관</a:t>
                      </a:r>
                      <a:r>
                        <a:rPr lang="en-US" altLang="ko-KR" sz="900" kern="0" spc="-2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kern="0" spc="-2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경기도청</a:t>
                      </a:r>
                      <a:r>
                        <a:rPr lang="en-US" altLang="ko-KR" sz="900" kern="0" spc="-2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-2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경기도내 지자체 및 기초문화재단 등</a:t>
                      </a:r>
                      <a:r>
                        <a:rPr lang="en-US" altLang="ko-KR" sz="900" kern="0" spc="-2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정보제공 제</a:t>
                      </a:r>
                      <a:r>
                        <a:rPr lang="en-US" altLang="ko-KR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의 개인정보 이용 목적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66700" marR="3810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- 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유사지원사업 중복수혜이력 확인</a:t>
                      </a:r>
                      <a:r>
                        <a:rPr lang="en-US" altLang="ko-KR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유사지원서비스 </a:t>
                      </a:r>
                      <a:r>
                        <a:rPr lang="ko-KR" altLang="en-US" sz="900" kern="0" spc="0" dirty="0" err="1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수혜이력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및 업무수행을 위한 대상자 선정 관련 정보 확인</a:t>
                      </a:r>
                      <a:endParaRPr lang="en-US" altLang="ko-KR" sz="1100" b="1" kern="0" spc="0" dirty="0" smtClean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정보제공 제</a:t>
                      </a:r>
                      <a:r>
                        <a:rPr lang="en-US" altLang="ko-KR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의 개인정보 보유 및 이용기간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66700" marR="3810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- 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정보제공목적에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따른 수집 및 이용목적이 달성되면 지체 없이 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파기</a:t>
                      </a:r>
                      <a:endParaRPr lang="ko-KR" altLang="en-US" sz="900" kern="0" spc="0" dirty="0" smtClean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초상권 보유 및 사용기간</a:t>
                      </a:r>
                      <a:endParaRPr lang="ko-KR" altLang="en-US" sz="1100" kern="0" spc="0" dirty="0" smtClean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266700" marR="3810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촬영일로부터 </a:t>
                      </a:r>
                      <a:r>
                        <a:rPr lang="en-US" altLang="ko-KR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년간 보유 및 사용</a:t>
                      </a:r>
                      <a:endParaRPr lang="en-US" altLang="ko-KR" sz="1100" b="1" kern="0" spc="0" dirty="0" smtClean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0" marR="0" indent="0" algn="just" defTabSz="914400" rtl="0" eaLnBrk="1" fontAlgn="base" latinLnBrk="1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동의거부권리 안내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b="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개인정보 </a:t>
                      </a:r>
                      <a:r>
                        <a:rPr lang="ko-KR" altLang="en-US" sz="900" b="0" kern="0" spc="0" dirty="0" err="1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수집ㆍ이용</a:t>
                      </a:r>
                      <a:r>
                        <a:rPr lang="ko-KR" altLang="en-US" sz="900" b="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및 초상권 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사용에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대한 동의를 거부할 수 있으며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 경우 신청인의 신청 자격이 제한됨</a:t>
                      </a:r>
                    </a:p>
                  </a:txBody>
                  <a:tcPr marL="58532" marR="58532" marT="16182" marB="1618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1141357"/>
                  </a:ext>
                </a:extLst>
              </a:tr>
            </a:tbl>
          </a:graphicData>
        </a:graphic>
      </p:graphicFrame>
      <p:sp>
        <p:nvSpPr>
          <p:cNvPr id="6" name="직사각형 5"/>
          <p:cNvSpPr/>
          <p:nvPr/>
        </p:nvSpPr>
        <p:spPr>
          <a:xfrm>
            <a:off x="2286000" y="6076248"/>
            <a:ext cx="4572000" cy="7817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88340" marR="0" indent="-350520" algn="ctr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4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2025</a:t>
            </a:r>
            <a:r>
              <a:rPr lang="ko-KR" altLang="en-US" sz="14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년  </a:t>
            </a:r>
            <a:r>
              <a:rPr lang="en-US" altLang="ko-KR" sz="14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4</a:t>
            </a:r>
            <a:r>
              <a:rPr lang="ko-KR" altLang="en-US" sz="14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월    일</a:t>
            </a:r>
            <a:endParaRPr lang="en-US" altLang="ko-KR" sz="1050" kern="0" dirty="0">
              <a:solidFill>
                <a:srgbClr val="000000"/>
              </a:solidFill>
              <a:latin typeface="바탕" panose="02030600000101010101" pitchFamily="18" charset="-127"/>
            </a:endParaRPr>
          </a:p>
          <a:p>
            <a:pPr marL="688340" marR="0" indent="-350520" algn="ctr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400" kern="0" dirty="0" err="1" smtClean="0">
                <a:solidFill>
                  <a:srgbClr val="000000"/>
                </a:solidFill>
                <a:latin typeface="맑은 고딕" panose="020B0503020000020004" pitchFamily="50" charset="-127"/>
              </a:rPr>
              <a:t>지원자명</a:t>
            </a:r>
            <a:r>
              <a:rPr lang="en-US" altLang="ko-KR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: </a:t>
            </a:r>
            <a:r>
              <a:rPr lang="en-US" altLang="ko-KR" sz="14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             (</a:t>
            </a:r>
            <a:r>
              <a:rPr lang="ko-KR" altLang="en-US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인</a:t>
            </a:r>
            <a:r>
              <a:rPr lang="en-US" altLang="ko-KR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서명</a:t>
            </a:r>
            <a:r>
              <a:rPr lang="en-US" altLang="ko-KR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)</a:t>
            </a:r>
            <a:endParaRPr lang="ko-KR" altLang="en-US" sz="1050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5241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4</a:t>
            </a:fld>
            <a:endParaRPr lang="ko-KR" altLang="en-US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93351"/>
              </p:ext>
            </p:extLst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예술인 기회소득 지급 사실 증빙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이미지 </a:t>
                      </a:r>
                      <a:r>
                        <a:rPr lang="ko-KR" altLang="en-US" sz="15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캡처본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첨부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257695" y="1396537"/>
            <a:ext cx="8620298" cy="4164677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 latinLnBrk="0"/>
            <a:endParaRPr lang="ko-KR" altLang="en-US" b="1" dirty="0"/>
          </a:p>
          <a:p>
            <a:pPr algn="ctr" fontAlgn="base" latinLnBrk="0"/>
            <a:r>
              <a:rPr lang="ko-KR" altLang="en-US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시</a:t>
            </a:r>
            <a:r>
              <a:rPr lang="en-US" altLang="ko-KR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ko-KR" altLang="en-US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군에서 </a:t>
            </a:r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발송한 기회소득 지급 안내 문자메시지</a:t>
            </a:r>
          </a:p>
          <a:p>
            <a:pPr algn="ctr" fontAlgn="base" latinLnBrk="0"/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혹은 입금 내역 이미지를 사진 촬영 혹은 </a:t>
            </a:r>
            <a:r>
              <a:rPr lang="ko-KR" altLang="en-US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캡쳐하여</a:t>
            </a:r>
            <a:endParaRPr lang="ko-KR" altLang="en-US" dirty="0">
              <a:ln w="0"/>
              <a:solidFill>
                <a:srgbClr val="0000F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 fontAlgn="base" latinLnBrk="0"/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본 란에 붙여주세요</a:t>
            </a:r>
            <a:r>
              <a:rPr lang="en-US" altLang="ko-KR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(</a:t>
            </a:r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지급받으신 분 이름 확인 </a:t>
            </a:r>
            <a:r>
              <a:rPr lang="ko-KR" altLang="en-US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가능해야 함</a:t>
            </a:r>
            <a:r>
              <a:rPr lang="en-US" altLang="ko-KR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)</a:t>
            </a:r>
            <a:endParaRPr lang="ko-KR" altLang="en-US" dirty="0">
              <a:ln w="0"/>
              <a:solidFill>
                <a:srgbClr val="0000F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8443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5</a:t>
            </a:fld>
            <a:endParaRPr lang="ko-KR" altLang="en-US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162844"/>
              </p:ext>
            </p:extLst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작품 세계 및 작품 개념 소개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249278" y="1471351"/>
            <a:ext cx="8595360" cy="488500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altLang="ko-KR" sz="1200" dirty="0"/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200" dirty="0">
                <a:solidFill>
                  <a:srgbClr val="0000FF"/>
                </a:solidFill>
              </a:rPr>
              <a:t>자유롭게 </a:t>
            </a:r>
            <a:r>
              <a:rPr lang="ko-KR" altLang="en-US" sz="1200" dirty="0" smtClean="0">
                <a:solidFill>
                  <a:srgbClr val="0000FF"/>
                </a:solidFill>
              </a:rPr>
              <a:t>작성해주세요 </a:t>
            </a:r>
            <a:endParaRPr lang="en-US" altLang="ko-KR" sz="1200" dirty="0" smtClean="0">
              <a:solidFill>
                <a:srgbClr val="0000FF"/>
              </a:solidFill>
            </a:endParaRP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200" dirty="0" smtClean="0">
                <a:solidFill>
                  <a:srgbClr val="0000FF"/>
                </a:solidFill>
              </a:rPr>
              <a:t>글씨 크기</a:t>
            </a:r>
            <a:r>
              <a:rPr lang="en-US" altLang="ko-KR" sz="1200" dirty="0" smtClean="0">
                <a:solidFill>
                  <a:srgbClr val="0000FF"/>
                </a:solidFill>
              </a:rPr>
              <a:t>, </a:t>
            </a:r>
            <a:r>
              <a:rPr lang="ko-KR" altLang="en-US" sz="1200" dirty="0" smtClean="0">
                <a:solidFill>
                  <a:srgbClr val="0000FF"/>
                </a:solidFill>
              </a:rPr>
              <a:t>분량 등은 지원자가 적절히 고려하여 작성</a:t>
            </a:r>
            <a:endParaRPr lang="en-US" altLang="ko-KR" sz="1200" dirty="0">
              <a:solidFill>
                <a:srgbClr val="0000FF"/>
              </a:solidFill>
            </a:endParaRP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200" dirty="0" smtClean="0">
                <a:solidFill>
                  <a:srgbClr val="0000FF"/>
                </a:solidFill>
              </a:rPr>
              <a:t>타인이 작성한 전시 서문</a:t>
            </a:r>
            <a:r>
              <a:rPr lang="en-US" altLang="ko-KR" sz="1200" dirty="0" smtClean="0">
                <a:solidFill>
                  <a:srgbClr val="0000FF"/>
                </a:solidFill>
              </a:rPr>
              <a:t>, </a:t>
            </a:r>
            <a:r>
              <a:rPr lang="ko-KR" altLang="en-US" sz="1200" dirty="0" smtClean="0">
                <a:solidFill>
                  <a:srgbClr val="0000FF"/>
                </a:solidFill>
              </a:rPr>
              <a:t>평론</a:t>
            </a:r>
            <a:r>
              <a:rPr lang="en-US" altLang="ko-KR" sz="1200" dirty="0" smtClean="0">
                <a:solidFill>
                  <a:srgbClr val="0000FF"/>
                </a:solidFill>
              </a:rPr>
              <a:t>, </a:t>
            </a:r>
            <a:r>
              <a:rPr lang="ko-KR" altLang="en-US" sz="1200" dirty="0" smtClean="0">
                <a:solidFill>
                  <a:srgbClr val="0000FF"/>
                </a:solidFill>
              </a:rPr>
              <a:t>리뷰 등 지양</a:t>
            </a:r>
            <a:endParaRPr lang="en-US" altLang="ko-KR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53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6</a:t>
            </a:fld>
            <a:endParaRPr lang="ko-KR" altLang="en-US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/>
          </p:nvPr>
        </p:nvGraphicFramePr>
        <p:xfrm>
          <a:off x="157734" y="693446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전시 출품 희망 작품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(3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점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이내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  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최종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출품작</a:t>
                      </a:r>
                      <a:r>
                        <a:rPr lang="en-US" altLang="ko-KR" sz="1500" kern="1200" baseline="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500" kern="1200" baseline="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작품 수는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선정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별도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협의</a:t>
                      </a:r>
                      <a:endParaRPr lang="ko-KR" altLang="en-US" sz="1500" b="1" kern="0" spc="0" dirty="0">
                        <a:solidFill>
                          <a:srgbClr val="0000FF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>
            <p:extLst/>
          </p:nvPr>
        </p:nvGraphicFramePr>
        <p:xfrm>
          <a:off x="182673" y="1280162"/>
          <a:ext cx="8778448" cy="5142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89224">
                  <a:extLst>
                    <a:ext uri="{9D8B030D-6E8A-4147-A177-3AD203B41FA5}">
                      <a16:colId xmlns:a16="http://schemas.microsoft.com/office/drawing/2014/main" val="1433027909"/>
                    </a:ext>
                  </a:extLst>
                </a:gridCol>
                <a:gridCol w="4389224">
                  <a:extLst>
                    <a:ext uri="{9D8B030D-6E8A-4147-A177-3AD203B41FA5}">
                      <a16:colId xmlns:a16="http://schemas.microsoft.com/office/drawing/2014/main" val="4054127172"/>
                    </a:ext>
                  </a:extLst>
                </a:gridCol>
              </a:tblGrid>
              <a:tr h="29507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작품명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제작년도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00128"/>
                  </a:ext>
                </a:extLst>
              </a:tr>
              <a:tr h="415790"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9985883"/>
                  </a:ext>
                </a:extLst>
              </a:tr>
              <a:tr h="295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/>
                        <a:t>재료 및 기법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/>
                        <a:t>규격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7128270"/>
                  </a:ext>
                </a:extLst>
              </a:tr>
              <a:tr h="1121294"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평면형</a:t>
                      </a:r>
                      <a:r>
                        <a:rPr lang="en-US" altLang="ko-KR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세로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가로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입체형</a:t>
                      </a:r>
                      <a:r>
                        <a:rPr lang="en-US" altLang="ko-KR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높이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깊이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설치형</a:t>
                      </a:r>
                      <a:r>
                        <a:rPr lang="en-US" altLang="ko-KR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높이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깊이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무게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kg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미디어아트</a:t>
                      </a:r>
                      <a:r>
                        <a:rPr lang="ko-KR" alt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포맷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채널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0"/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채널별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재생시간</a:t>
                      </a:r>
                      <a:r>
                        <a:rPr lang="en-US" altLang="ko-KR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분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초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사운드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무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2350974"/>
                  </a:ext>
                </a:extLst>
              </a:tr>
              <a:tr h="295077"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작품이미지</a:t>
                      </a:r>
                      <a:endParaRPr lang="ko-KR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작품설명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8000883"/>
                  </a:ext>
                </a:extLst>
              </a:tr>
              <a:tr h="2653875">
                <a:tc>
                  <a:txBody>
                    <a:bodyPr/>
                    <a:lstStyle/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045709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78334" y="2028305"/>
            <a:ext cx="36742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0000FF"/>
                </a:solidFill>
              </a:rPr>
              <a:t>※</a:t>
            </a:r>
            <a:r>
              <a:rPr lang="ko-KR" altLang="en-US" sz="1100" dirty="0" smtClean="0">
                <a:solidFill>
                  <a:srgbClr val="0000FF"/>
                </a:solidFill>
              </a:rPr>
              <a:t>체크박스 선택 후</a:t>
            </a:r>
            <a:r>
              <a:rPr lang="en-US" altLang="ko-KR" sz="1100" dirty="0" smtClean="0">
                <a:solidFill>
                  <a:srgbClr val="0000FF"/>
                </a:solidFill>
              </a:rPr>
              <a:t>, </a:t>
            </a:r>
            <a:r>
              <a:rPr lang="ko-KR" altLang="en-US" sz="1100" dirty="0" smtClean="0">
                <a:solidFill>
                  <a:srgbClr val="0000FF"/>
                </a:solidFill>
              </a:rPr>
              <a:t>괄호 내에 실제 수치를 입력해주세요</a:t>
            </a:r>
            <a:endParaRPr lang="ko-KR" altLang="en-US" sz="11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2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7</a:t>
            </a:fld>
            <a:endParaRPr lang="ko-KR" altLang="en-US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433954"/>
              </p:ext>
            </p:extLst>
          </p:nvPr>
        </p:nvGraphicFramePr>
        <p:xfrm>
          <a:off x="157734" y="693446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전시 출품 희망 작품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(3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점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이내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  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최종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출품작</a:t>
                      </a:r>
                      <a:r>
                        <a:rPr lang="en-US" altLang="ko-KR" sz="1500" kern="1200" baseline="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500" kern="1200" baseline="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작품 수는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선정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별도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협의</a:t>
                      </a:r>
                      <a:endParaRPr lang="ko-KR" altLang="en-US" sz="1500" b="1" kern="0" spc="0" dirty="0">
                        <a:solidFill>
                          <a:srgbClr val="0000FF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>
            <p:extLst/>
          </p:nvPr>
        </p:nvGraphicFramePr>
        <p:xfrm>
          <a:off x="182673" y="1280162"/>
          <a:ext cx="8778448" cy="5142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89224">
                  <a:extLst>
                    <a:ext uri="{9D8B030D-6E8A-4147-A177-3AD203B41FA5}">
                      <a16:colId xmlns:a16="http://schemas.microsoft.com/office/drawing/2014/main" val="1433027909"/>
                    </a:ext>
                  </a:extLst>
                </a:gridCol>
                <a:gridCol w="4389224">
                  <a:extLst>
                    <a:ext uri="{9D8B030D-6E8A-4147-A177-3AD203B41FA5}">
                      <a16:colId xmlns:a16="http://schemas.microsoft.com/office/drawing/2014/main" val="4054127172"/>
                    </a:ext>
                  </a:extLst>
                </a:gridCol>
              </a:tblGrid>
              <a:tr h="29507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작품명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제작년도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00128"/>
                  </a:ext>
                </a:extLst>
              </a:tr>
              <a:tr h="415790"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9985883"/>
                  </a:ext>
                </a:extLst>
              </a:tr>
              <a:tr h="295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/>
                        <a:t>재료 및 기법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/>
                        <a:t>규격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7128270"/>
                  </a:ext>
                </a:extLst>
              </a:tr>
              <a:tr h="1121294"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평면형</a:t>
                      </a:r>
                      <a:r>
                        <a:rPr lang="en-US" altLang="ko-KR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세로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가로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입체형</a:t>
                      </a:r>
                      <a:r>
                        <a:rPr lang="en-US" altLang="ko-KR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높이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깊이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설치형</a:t>
                      </a:r>
                      <a:r>
                        <a:rPr lang="en-US" altLang="ko-KR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높이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깊이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무게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kg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미디어아트</a:t>
                      </a:r>
                      <a:r>
                        <a:rPr lang="ko-KR" alt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포맷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채널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0"/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채널별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재생시간</a:t>
                      </a:r>
                      <a:r>
                        <a:rPr lang="en-US" altLang="ko-KR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분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초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사운드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무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2350974"/>
                  </a:ext>
                </a:extLst>
              </a:tr>
              <a:tr h="295077"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작품이미지</a:t>
                      </a:r>
                      <a:endParaRPr lang="ko-KR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작품설명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8000883"/>
                  </a:ext>
                </a:extLst>
              </a:tr>
              <a:tr h="2653875">
                <a:tc>
                  <a:txBody>
                    <a:bodyPr/>
                    <a:lstStyle/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045709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78334" y="2028305"/>
            <a:ext cx="36742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0000FF"/>
                </a:solidFill>
              </a:rPr>
              <a:t>※</a:t>
            </a:r>
            <a:r>
              <a:rPr lang="ko-KR" altLang="en-US" sz="1100" dirty="0" smtClean="0">
                <a:solidFill>
                  <a:srgbClr val="0000FF"/>
                </a:solidFill>
              </a:rPr>
              <a:t>체크박스 선택 후</a:t>
            </a:r>
            <a:r>
              <a:rPr lang="en-US" altLang="ko-KR" sz="1100" dirty="0" smtClean="0">
                <a:solidFill>
                  <a:srgbClr val="0000FF"/>
                </a:solidFill>
              </a:rPr>
              <a:t>, </a:t>
            </a:r>
            <a:r>
              <a:rPr lang="ko-KR" altLang="en-US" sz="1100" dirty="0" smtClean="0">
                <a:solidFill>
                  <a:srgbClr val="0000FF"/>
                </a:solidFill>
              </a:rPr>
              <a:t>괄호 내에 실제 수치를 입력해주세요</a:t>
            </a:r>
            <a:endParaRPr lang="ko-KR" altLang="en-US" sz="11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57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8</a:t>
            </a:fld>
            <a:endParaRPr lang="ko-KR" altLang="en-US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952908"/>
              </p:ext>
            </p:extLst>
          </p:nvPr>
        </p:nvGraphicFramePr>
        <p:xfrm>
          <a:off x="157734" y="693446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전시 출품 희망 작품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(3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점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이내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  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최종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출품작</a:t>
                      </a:r>
                      <a:r>
                        <a:rPr lang="en-US" altLang="ko-KR" sz="1500" kern="1200" baseline="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500" kern="1200" baseline="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작품 수는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선정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별도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협의</a:t>
                      </a:r>
                      <a:endParaRPr lang="ko-KR" altLang="en-US" sz="1500" b="1" kern="0" spc="0" dirty="0">
                        <a:solidFill>
                          <a:srgbClr val="0000FF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>
            <p:extLst/>
          </p:nvPr>
        </p:nvGraphicFramePr>
        <p:xfrm>
          <a:off x="182673" y="1280162"/>
          <a:ext cx="8778448" cy="5142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89224">
                  <a:extLst>
                    <a:ext uri="{9D8B030D-6E8A-4147-A177-3AD203B41FA5}">
                      <a16:colId xmlns:a16="http://schemas.microsoft.com/office/drawing/2014/main" val="1433027909"/>
                    </a:ext>
                  </a:extLst>
                </a:gridCol>
                <a:gridCol w="4389224">
                  <a:extLst>
                    <a:ext uri="{9D8B030D-6E8A-4147-A177-3AD203B41FA5}">
                      <a16:colId xmlns:a16="http://schemas.microsoft.com/office/drawing/2014/main" val="4054127172"/>
                    </a:ext>
                  </a:extLst>
                </a:gridCol>
              </a:tblGrid>
              <a:tr h="29507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작품명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제작년도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00128"/>
                  </a:ext>
                </a:extLst>
              </a:tr>
              <a:tr h="415790"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9985883"/>
                  </a:ext>
                </a:extLst>
              </a:tr>
              <a:tr h="295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/>
                        <a:t>재료 및 기법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/>
                        <a:t>규격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7128270"/>
                  </a:ext>
                </a:extLst>
              </a:tr>
              <a:tr h="1121294"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평면형</a:t>
                      </a:r>
                      <a:r>
                        <a:rPr lang="en-US" altLang="ko-KR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세로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가로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입체형</a:t>
                      </a:r>
                      <a:r>
                        <a:rPr lang="en-US" altLang="ko-KR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높이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깊이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설치형</a:t>
                      </a:r>
                      <a:r>
                        <a:rPr lang="en-US" altLang="ko-KR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높이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깊이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무게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kg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미디어아트</a:t>
                      </a:r>
                      <a:r>
                        <a:rPr lang="ko-KR" alt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포맷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채널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0"/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채널별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재생시간</a:t>
                      </a:r>
                      <a:r>
                        <a:rPr lang="en-US" altLang="ko-KR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분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초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사운드 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무</a:t>
                      </a:r>
                      <a:r>
                        <a:rPr lang="en-US" altLang="ko-KR" sz="14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en-US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2350974"/>
                  </a:ext>
                </a:extLst>
              </a:tr>
              <a:tr h="295077"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작품이미지</a:t>
                      </a:r>
                      <a:endParaRPr lang="ko-KR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작품설명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8000883"/>
                  </a:ext>
                </a:extLst>
              </a:tr>
              <a:tr h="2653875">
                <a:tc>
                  <a:txBody>
                    <a:bodyPr/>
                    <a:lstStyle/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045709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78334" y="2028305"/>
            <a:ext cx="36742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0000FF"/>
                </a:solidFill>
              </a:rPr>
              <a:t>※</a:t>
            </a:r>
            <a:r>
              <a:rPr lang="ko-KR" altLang="en-US" sz="1100" dirty="0" smtClean="0">
                <a:solidFill>
                  <a:srgbClr val="0000FF"/>
                </a:solidFill>
              </a:rPr>
              <a:t>체크박스 선택 후</a:t>
            </a:r>
            <a:r>
              <a:rPr lang="en-US" altLang="ko-KR" sz="1100" dirty="0" smtClean="0">
                <a:solidFill>
                  <a:srgbClr val="0000FF"/>
                </a:solidFill>
              </a:rPr>
              <a:t>, </a:t>
            </a:r>
            <a:r>
              <a:rPr lang="ko-KR" altLang="en-US" sz="1100" dirty="0" smtClean="0">
                <a:solidFill>
                  <a:srgbClr val="0000FF"/>
                </a:solidFill>
              </a:rPr>
              <a:t>괄호 내에 실제 수치를 입력해주세요</a:t>
            </a:r>
            <a:endParaRPr lang="ko-KR" altLang="en-US" sz="11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53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9</a:t>
            </a:fld>
            <a:endParaRPr lang="ko-KR" altLang="en-US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623076"/>
              </p:ext>
            </p:extLst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포트폴리오 및 주요 활동 내역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91637" y="1855629"/>
            <a:ext cx="7560840" cy="313932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dirty="0" smtClean="0">
                <a:solidFill>
                  <a:srgbClr val="0000FF"/>
                </a:solidFill>
              </a:rPr>
              <a:t>슬라이드 양식을 임의로 삭제하거나 변경하지 마세요</a:t>
            </a:r>
            <a:r>
              <a:rPr lang="en-US" altLang="ko-KR" sz="1100" dirty="0" smtClean="0">
                <a:solidFill>
                  <a:srgbClr val="0000FF"/>
                </a:solidFill>
              </a:rPr>
              <a:t>. (</a:t>
            </a:r>
            <a:r>
              <a:rPr lang="ko-KR" altLang="en-US" sz="1100" dirty="0" smtClean="0">
                <a:solidFill>
                  <a:srgbClr val="0000FF"/>
                </a:solidFill>
              </a:rPr>
              <a:t>하단 </a:t>
            </a:r>
            <a:r>
              <a:rPr lang="ko-KR" altLang="en-US" sz="1100" dirty="0">
                <a:solidFill>
                  <a:srgbClr val="0000FF"/>
                </a:solidFill>
              </a:rPr>
              <a:t>페이지 </a:t>
            </a:r>
            <a:r>
              <a:rPr lang="ko-KR" altLang="en-US" sz="1100" dirty="0" smtClean="0">
                <a:solidFill>
                  <a:srgbClr val="0000FF"/>
                </a:solidFill>
              </a:rPr>
              <a:t>번호 포함</a:t>
            </a:r>
            <a:r>
              <a:rPr lang="en-US" altLang="ko-KR" sz="1100" dirty="0" smtClean="0">
                <a:solidFill>
                  <a:srgbClr val="0000FF"/>
                </a:solidFill>
              </a:rPr>
              <a:t>)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dirty="0" smtClean="0">
                <a:solidFill>
                  <a:srgbClr val="0000FF"/>
                </a:solidFill>
              </a:rPr>
              <a:t>페이지 추가가 필요할 경우 </a:t>
            </a:r>
            <a:r>
              <a:rPr lang="en-US" altLang="ko-KR" sz="1100" dirty="0" smtClean="0">
                <a:solidFill>
                  <a:srgbClr val="0000FF"/>
                </a:solidFill>
              </a:rPr>
              <a:t>‘</a:t>
            </a:r>
            <a:r>
              <a:rPr lang="ko-KR" altLang="en-US" sz="1100" dirty="0" smtClean="0">
                <a:solidFill>
                  <a:srgbClr val="0000FF"/>
                </a:solidFill>
              </a:rPr>
              <a:t>새 슬라이드</a:t>
            </a:r>
            <a:r>
              <a:rPr lang="en-US" altLang="ko-KR" sz="1100" dirty="0" smtClean="0">
                <a:solidFill>
                  <a:srgbClr val="0000FF"/>
                </a:solidFill>
              </a:rPr>
              <a:t>’</a:t>
            </a:r>
            <a:r>
              <a:rPr lang="ko-KR" altLang="en-US" sz="1100" dirty="0" smtClean="0">
                <a:solidFill>
                  <a:srgbClr val="0000FF"/>
                </a:solidFill>
              </a:rPr>
              <a:t>를</a:t>
            </a:r>
            <a:r>
              <a:rPr lang="en-US" altLang="ko-KR" sz="1100" dirty="0" smtClean="0">
                <a:solidFill>
                  <a:srgbClr val="0000FF"/>
                </a:solidFill>
              </a:rPr>
              <a:t> </a:t>
            </a:r>
            <a:r>
              <a:rPr lang="ko-KR" altLang="en-US" sz="1100" dirty="0" smtClean="0">
                <a:solidFill>
                  <a:srgbClr val="0000FF"/>
                </a:solidFill>
              </a:rPr>
              <a:t>추가하여</a:t>
            </a:r>
            <a:r>
              <a:rPr lang="en-US" altLang="ko-KR" sz="1100" dirty="0" smtClean="0">
                <a:solidFill>
                  <a:srgbClr val="0000FF"/>
                </a:solidFill>
              </a:rPr>
              <a:t> </a:t>
            </a:r>
            <a:r>
              <a:rPr lang="ko-KR" altLang="en-US" sz="1100" dirty="0" smtClean="0">
                <a:solidFill>
                  <a:srgbClr val="0000FF"/>
                </a:solidFill>
              </a:rPr>
              <a:t>작성해주세요</a:t>
            </a:r>
            <a:r>
              <a:rPr lang="en-US" altLang="ko-KR" sz="1100" dirty="0" smtClean="0">
                <a:solidFill>
                  <a:srgbClr val="0000FF"/>
                </a:solidFill>
              </a:rPr>
              <a:t>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dirty="0" smtClean="0">
                <a:solidFill>
                  <a:srgbClr val="0000FF"/>
                </a:solidFill>
              </a:rPr>
              <a:t>지원자의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주요 작품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/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전시 이미지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작품 설명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활동내용 등을 작성해주세요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100" b="1" i="1" dirty="0" smtClean="0">
                <a:solidFill>
                  <a:srgbClr val="0000FF"/>
                </a:solidFill>
              </a:rPr>
              <a:t>   </a:t>
            </a:r>
            <a:r>
              <a:rPr lang="en-US" altLang="ko-KR" sz="1100" dirty="0" smtClean="0">
                <a:solidFill>
                  <a:srgbClr val="0000FF"/>
                </a:solidFill>
              </a:rPr>
              <a:t>※ </a:t>
            </a:r>
            <a:r>
              <a:rPr lang="ko-KR" altLang="en-US" sz="1100" dirty="0">
                <a:solidFill>
                  <a:srgbClr val="0000FF"/>
                </a:solidFill>
              </a:rPr>
              <a:t>주요작품 이미지 내</a:t>
            </a:r>
            <a:r>
              <a:rPr lang="en-US" altLang="ko-KR" sz="1100" dirty="0">
                <a:solidFill>
                  <a:srgbClr val="0000FF"/>
                </a:solidFill>
              </a:rPr>
              <a:t> </a:t>
            </a:r>
            <a:r>
              <a:rPr lang="ko-KR" altLang="en-US" sz="1100" dirty="0">
                <a:solidFill>
                  <a:srgbClr val="0000FF"/>
                </a:solidFill>
              </a:rPr>
              <a:t>캡션</a:t>
            </a:r>
            <a:r>
              <a:rPr lang="en-US" altLang="ko-KR" sz="1100" dirty="0">
                <a:solidFill>
                  <a:srgbClr val="0000FF"/>
                </a:solidFill>
              </a:rPr>
              <a:t>(</a:t>
            </a:r>
            <a:r>
              <a:rPr lang="ko-KR" altLang="en-US" sz="1100" dirty="0" err="1">
                <a:solidFill>
                  <a:srgbClr val="0000FF"/>
                </a:solidFill>
              </a:rPr>
              <a:t>작가명</a:t>
            </a:r>
            <a:r>
              <a:rPr lang="en-US" altLang="ko-KR" sz="1100" dirty="0">
                <a:solidFill>
                  <a:srgbClr val="0000FF"/>
                </a:solidFill>
              </a:rPr>
              <a:t>, 〈</a:t>
            </a:r>
            <a:r>
              <a:rPr lang="ko-KR" altLang="en-US" sz="1100" dirty="0" err="1">
                <a:solidFill>
                  <a:srgbClr val="0000FF"/>
                </a:solidFill>
              </a:rPr>
              <a:t>작품명</a:t>
            </a:r>
            <a:r>
              <a:rPr lang="en-US" altLang="ko-KR" sz="1100" dirty="0" smtClean="0">
                <a:solidFill>
                  <a:srgbClr val="0000FF"/>
                </a:solidFill>
              </a:rPr>
              <a:t>〉, </a:t>
            </a:r>
            <a:r>
              <a:rPr lang="ko-KR" altLang="en-US" sz="1100" dirty="0" err="1">
                <a:solidFill>
                  <a:srgbClr val="0000FF"/>
                </a:solidFill>
              </a:rPr>
              <a:t>제작년도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재료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세로</a:t>
            </a:r>
            <a:r>
              <a:rPr lang="en-US" altLang="ko-KR" sz="1100" dirty="0">
                <a:solidFill>
                  <a:srgbClr val="0000FF"/>
                </a:solidFill>
              </a:rPr>
              <a:t>×</a:t>
            </a:r>
            <a:r>
              <a:rPr lang="ko-KR" altLang="en-US" sz="1100" dirty="0">
                <a:solidFill>
                  <a:srgbClr val="0000FF"/>
                </a:solidFill>
              </a:rPr>
              <a:t>가로</a:t>
            </a:r>
            <a:r>
              <a:rPr lang="en-US" altLang="ko-KR" sz="1100" dirty="0">
                <a:solidFill>
                  <a:srgbClr val="0000FF"/>
                </a:solidFill>
              </a:rPr>
              <a:t>(×</a:t>
            </a:r>
            <a:r>
              <a:rPr lang="ko-KR" altLang="en-US" sz="1100" dirty="0">
                <a:solidFill>
                  <a:srgbClr val="0000FF"/>
                </a:solidFill>
              </a:rPr>
              <a:t>깊이</a:t>
            </a:r>
            <a:r>
              <a:rPr lang="en-US" altLang="ko-KR" sz="1100" dirty="0">
                <a:solidFill>
                  <a:srgbClr val="0000FF"/>
                </a:solidFill>
              </a:rPr>
              <a:t>) cm) </a:t>
            </a:r>
            <a:r>
              <a:rPr lang="ko-KR" altLang="en-US" sz="1100" dirty="0" smtClean="0">
                <a:solidFill>
                  <a:srgbClr val="0000FF"/>
                </a:solidFill>
              </a:rPr>
              <a:t>포함</a:t>
            </a:r>
            <a:endParaRPr lang="en-US" altLang="ko-KR" sz="1100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0000FF"/>
                </a:solidFill>
              </a:rPr>
              <a:t>   ※ </a:t>
            </a:r>
            <a:r>
              <a:rPr lang="ko-KR" altLang="en-US" sz="1100" dirty="0">
                <a:solidFill>
                  <a:srgbClr val="0000FF"/>
                </a:solidFill>
              </a:rPr>
              <a:t>타인이 작성한 전시 관련 텍스트</a:t>
            </a:r>
            <a:r>
              <a:rPr lang="en-US" altLang="ko-KR" sz="1100" dirty="0">
                <a:solidFill>
                  <a:srgbClr val="0000FF"/>
                </a:solidFill>
              </a:rPr>
              <a:t>(</a:t>
            </a:r>
            <a:r>
              <a:rPr lang="ko-KR" altLang="en-US" sz="1100" dirty="0">
                <a:solidFill>
                  <a:srgbClr val="0000FF"/>
                </a:solidFill>
              </a:rPr>
              <a:t>서문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평론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리뷰 등</a:t>
            </a:r>
            <a:r>
              <a:rPr lang="en-US" altLang="ko-KR" sz="1100" dirty="0">
                <a:solidFill>
                  <a:srgbClr val="0000FF"/>
                </a:solidFill>
              </a:rPr>
              <a:t>)</a:t>
            </a:r>
            <a:r>
              <a:rPr lang="ko-KR" altLang="en-US" sz="1100" dirty="0">
                <a:solidFill>
                  <a:srgbClr val="0000FF"/>
                </a:solidFill>
              </a:rPr>
              <a:t> 제출 지양</a:t>
            </a:r>
            <a:endParaRPr lang="en-US" altLang="ko-KR" sz="1100" dirty="0">
              <a:solidFill>
                <a:srgbClr val="0000FF"/>
              </a:solidFill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dirty="0" smtClean="0">
                <a:solidFill>
                  <a:srgbClr val="0000FF"/>
                </a:solidFill>
              </a:rPr>
              <a:t>전시는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일시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장소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제목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참여 역할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주요 내용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,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 성격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(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개인전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/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단체전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)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을 포함하여 작성해주세요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.</a:t>
            </a:r>
            <a:endParaRPr lang="en-US" altLang="ko-KR" sz="1100" b="1" dirty="0">
              <a:solidFill>
                <a:srgbClr val="0000FF"/>
              </a:solidFill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dirty="0" smtClean="0">
                <a:solidFill>
                  <a:srgbClr val="0000FF"/>
                </a:solidFill>
              </a:rPr>
              <a:t>영상의 경우 </a:t>
            </a:r>
            <a:r>
              <a:rPr lang="ko-KR" altLang="en-US" sz="1100" b="1" dirty="0">
                <a:solidFill>
                  <a:srgbClr val="0000FF"/>
                </a:solidFill>
              </a:rPr>
              <a:t>주요 캡처 이미지 및 영상을 볼 수 있는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URL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을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포함해 </a:t>
            </a:r>
            <a:r>
              <a:rPr lang="ko-KR" altLang="en-US" sz="1100" b="1" dirty="0">
                <a:solidFill>
                  <a:srgbClr val="0000FF"/>
                </a:solidFill>
              </a:rPr>
              <a:t>주세요</a:t>
            </a:r>
            <a:r>
              <a:rPr lang="en-US" altLang="ko-KR" sz="1100" b="1" dirty="0">
                <a:solidFill>
                  <a:srgbClr val="0000FF"/>
                </a:solidFill>
              </a:rPr>
              <a:t>.</a:t>
            </a:r>
          </a:p>
          <a:p>
            <a:pPr fontAlgn="base">
              <a:lnSpc>
                <a:spcPct val="150000"/>
              </a:lnSpc>
            </a:pPr>
            <a:r>
              <a:rPr lang="en-US" altLang="ko-KR" sz="1100" dirty="0" smtClean="0">
                <a:solidFill>
                  <a:srgbClr val="0000FF"/>
                </a:solidFill>
              </a:rPr>
              <a:t>   </a:t>
            </a:r>
            <a:r>
              <a:rPr lang="en-US" altLang="ko-KR" sz="1100" dirty="0">
                <a:solidFill>
                  <a:srgbClr val="0000FF"/>
                </a:solidFill>
              </a:rPr>
              <a:t>※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100" dirty="0" smtClean="0">
                <a:solidFill>
                  <a:srgbClr val="0000FF"/>
                </a:solidFill>
              </a:rPr>
              <a:t>링크 확인이 불가능할 경우 검토되지 않습니다</a:t>
            </a:r>
            <a:r>
              <a:rPr lang="en-US" altLang="ko-KR" sz="1100" dirty="0" smtClean="0">
                <a:solidFill>
                  <a:srgbClr val="0000FF"/>
                </a:solidFill>
              </a:rPr>
              <a:t>. </a:t>
            </a:r>
            <a:r>
              <a:rPr lang="ko-KR" altLang="en-US" sz="1100" dirty="0" smtClean="0">
                <a:solidFill>
                  <a:srgbClr val="0000FF"/>
                </a:solidFill>
              </a:rPr>
              <a:t>올바른 주소로 연결되는지 확인해주시고</a:t>
            </a:r>
            <a:r>
              <a:rPr lang="en-US" altLang="ko-KR" sz="1100" dirty="0" smtClean="0">
                <a:solidFill>
                  <a:srgbClr val="0000FF"/>
                </a:solidFill>
              </a:rPr>
              <a:t>, </a:t>
            </a:r>
            <a:r>
              <a:rPr lang="ko-KR" altLang="en-US" sz="1100" dirty="0" smtClean="0">
                <a:solidFill>
                  <a:srgbClr val="0000FF"/>
                </a:solidFill>
              </a:rPr>
              <a:t>비공개 링크는 비밀번호도      </a:t>
            </a:r>
            <a:endParaRPr lang="en-US" altLang="ko-KR" sz="1100" dirty="0" smtClean="0">
              <a:solidFill>
                <a:srgbClr val="0000FF"/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100" dirty="0">
                <a:solidFill>
                  <a:srgbClr val="0000FF"/>
                </a:solidFill>
              </a:rPr>
              <a:t> </a:t>
            </a:r>
            <a:r>
              <a:rPr lang="en-US" altLang="ko-KR" sz="1100" dirty="0" smtClean="0">
                <a:solidFill>
                  <a:srgbClr val="0000FF"/>
                </a:solidFill>
              </a:rPr>
              <a:t>      </a:t>
            </a:r>
            <a:r>
              <a:rPr lang="ko-KR" altLang="en-US" sz="1100" dirty="0" smtClean="0">
                <a:solidFill>
                  <a:srgbClr val="0000FF"/>
                </a:solidFill>
              </a:rPr>
              <a:t>함께 기재해 주시기 바랍니다</a:t>
            </a:r>
            <a:r>
              <a:rPr lang="en-US" altLang="ko-KR" sz="1100" dirty="0" smtClean="0">
                <a:solidFill>
                  <a:srgbClr val="0000FF"/>
                </a:solidFill>
              </a:rPr>
              <a:t>.</a:t>
            </a:r>
          </a:p>
          <a:p>
            <a:pPr marL="171450" indent="-1714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표지 포함 총 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30p </a:t>
            </a:r>
            <a:r>
              <a:rPr lang="ko-KR" altLang="en-US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이내로 작성해주세요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. (</a:t>
            </a:r>
            <a:r>
              <a:rPr lang="ko-KR" altLang="en-US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초과 제출 시 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30p </a:t>
            </a:r>
            <a:r>
              <a:rPr lang="ko-KR" altLang="en-US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이내만 심사에 반영됨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)</a:t>
            </a:r>
          </a:p>
          <a:p>
            <a:pPr marL="171450" indent="-1714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잘못된 기재나 표기 누락 등의 사항은 지원자 본인의 불이익이 될 수 있습니다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.</a:t>
            </a:r>
          </a:p>
          <a:p>
            <a:pPr marL="171450" indent="-1714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본 지원신청서 이외 추가 제출 텍스트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이미지 등의 자료는 심의에 반영하지 않습니다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.</a:t>
            </a:r>
            <a:endParaRPr lang="en-US" altLang="ko-KR" sz="1100" b="1" kern="0" spc="-20" dirty="0">
              <a:solidFill>
                <a:srgbClr val="0000FF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7963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531</TotalTime>
  <Words>1161</Words>
  <Application>Microsoft Office PowerPoint</Application>
  <PresentationFormat>화면 슬라이드 쇼(4:3)</PresentationFormat>
  <Paragraphs>157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6" baseType="lpstr">
      <vt:lpstr>HY헤드라인M</vt:lpstr>
      <vt:lpstr>맑은 고딕</vt:lpstr>
      <vt:lpstr>바탕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9</cp:revision>
  <dcterms:created xsi:type="dcterms:W3CDTF">2025-04-07T00:39:27Z</dcterms:created>
  <dcterms:modified xsi:type="dcterms:W3CDTF">2025-04-08T07:56:01Z</dcterms:modified>
</cp:coreProperties>
</file>