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2" r:id="rId6"/>
    <p:sldId id="266" r:id="rId7"/>
    <p:sldId id="263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5085B-327F-4A73-B1B4-4F11E52865CF}" type="datetimeFigureOut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489A6-1B81-4C0C-AA5B-8A6F1AA42F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483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7DAA-EBF8-43C4-8F7C-A270F3D79BC9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281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55D82-031B-4D9C-B6AB-DF27E2A22FEA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08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59F1C-12F4-4686-922D-C8C90FD5F920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131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 smtClean="0"/>
              <a:t>마스터 텍스트 스타일 편집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F076-EBBA-41A4-9707-24BFF0272B4D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558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C26E-97A7-4128-95ED-FF934212732E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235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93405-75EA-43C6-A504-18CB372A70B2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614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4491E-C0C7-4A5B-B7AC-060266D1EE56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147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B550-78CE-4529-BEBF-5919D95F0B83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826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F8F7-45FB-431D-8321-77C703F47CC8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394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B6409-1D46-4E08-BD58-A73E4DF0519C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629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12EAC-2934-4CF0-973B-BBFF42A5EFED}" type="datetime1">
              <a:rPr lang="ko-KR" altLang="en-US" smtClean="0"/>
              <a:t>2025-04-14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24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99505" y="946572"/>
            <a:ext cx="87034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□ 아래 내용을 반드시 숙지하고 지원신청서를 작성해 주십시오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338130"/>
              </p:ext>
            </p:extLst>
          </p:nvPr>
        </p:nvGraphicFramePr>
        <p:xfrm>
          <a:off x="383310" y="5691646"/>
          <a:ext cx="8337049" cy="551212"/>
        </p:xfrm>
        <a:graphic>
          <a:graphicData uri="http://schemas.openxmlformats.org/drawingml/2006/table">
            <a:tbl>
              <a:tblPr/>
              <a:tblGrid>
                <a:gridCol w="8337049">
                  <a:extLst>
                    <a:ext uri="{9D8B030D-6E8A-4147-A177-3AD203B41FA5}">
                      <a16:colId xmlns:a16="http://schemas.microsoft.com/office/drawing/2014/main" xmlns="" val="1452582550"/>
                    </a:ext>
                  </a:extLst>
                </a:gridCol>
              </a:tblGrid>
              <a:tr h="55121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본 페이지는 삭제 후 제출 바랍니다</a:t>
                      </a:r>
                      <a:r>
                        <a:rPr lang="en-US" altLang="ko-KR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FF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1333558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7601"/>
              </p:ext>
            </p:extLst>
          </p:nvPr>
        </p:nvGraphicFramePr>
        <p:xfrm>
          <a:off x="367445" y="1454434"/>
          <a:ext cx="8336288" cy="4065270"/>
        </p:xfrm>
        <a:graphic>
          <a:graphicData uri="http://schemas.openxmlformats.org/drawingml/2006/table">
            <a:tbl>
              <a:tblPr/>
              <a:tblGrid>
                <a:gridCol w="8336288">
                  <a:extLst>
                    <a:ext uri="{9D8B030D-6E8A-4147-A177-3AD203B41FA5}">
                      <a16:colId xmlns:a16="http://schemas.microsoft.com/office/drawing/2014/main" xmlns="" val="4235274151"/>
                    </a:ext>
                  </a:extLst>
                </a:gridCol>
              </a:tblGrid>
              <a:tr h="3974880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◈ 유의사항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4160" marR="76200" indent="-26416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(https://www.ncas.or.kr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에서 지원신청서 </a:t>
                      </a:r>
                      <a:r>
                        <a:rPr lang="ko-KR" altLang="en-US" sz="1200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작성 </a:t>
                      </a:r>
                      <a:r>
                        <a:rPr lang="ko-KR" altLang="en-US" sz="1200" b="0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후</a:t>
                      </a:r>
                      <a:r>
                        <a:rPr lang="ko-KR" altLang="en-US" sz="1200" b="1" kern="0" spc="-3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-3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마지막 첨부파일 탭에 업로드하여 최종 제출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74320" marR="76200" indent="-27432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 등록 시 파일이름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은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</a:t>
                      </a:r>
                      <a:r>
                        <a:rPr lang="en-US" altLang="ko-KR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다원예술</a:t>
                      </a:r>
                      <a:r>
                        <a:rPr lang="en-US" altLang="ko-KR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b="1" kern="0" spc="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_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지원자명’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저장하시기 바랍니다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용량이</a:t>
                      </a:r>
                      <a:r>
                        <a:rPr lang="ko-KR" altLang="en-US" sz="1200" kern="0" spc="-40" dirty="0">
                          <a:solidFill>
                            <a:srgbClr val="FF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4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100MB </a:t>
                      </a:r>
                      <a:r>
                        <a:rPr lang="ko-KR" altLang="en-US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시 파일이 등록되지 않을 수 </a:t>
                      </a:r>
                      <a:r>
                        <a:rPr lang="ko-KR" altLang="en-US" sz="1200" kern="0" spc="-4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있으니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주의하시기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바랍니다</a:t>
                      </a: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우편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방문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 등 접수는 받지 않습니다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en-US" altLang="ko-KR" sz="105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표지 포함 총 </a:t>
                      </a:r>
                      <a:r>
                        <a:rPr lang="en-US" altLang="ko-KR" sz="1200" b="1" kern="0" spc="-2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작성합니다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(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 제출 시 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 </a:t>
                      </a:r>
                      <a:r>
                        <a:rPr lang="ko-KR" altLang="en-US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이내만 심사에 반영됨</a:t>
                      </a:r>
                      <a:r>
                        <a:rPr lang="en-US" altLang="ko-KR" sz="1200" b="1" kern="0" spc="-2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지원신청서는 한 면에 한 페이지가 들어오도록 </a:t>
                      </a:r>
                      <a:r>
                        <a:rPr lang="en-US" altLang="ko-KR" sz="1200" b="1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200" b="1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파일로 변환</a:t>
                      </a:r>
                      <a:r>
                        <a:rPr lang="ko-KR" altLang="en-US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하여 제출합니다</a:t>
                      </a:r>
                      <a:r>
                        <a:rPr lang="en-US" altLang="ko-KR" sz="1200" b="1" kern="0" spc="-2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다른 양식의 파일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jpg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 시 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파일 변환 후 작성한 이미지 등에 누락이 없는지 반드시 확인하시기 바랍니다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파란색 글씨는 작성 가이드라인 혹은 예시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이므로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삭제 후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검정 글씨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최종 제출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해주세요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란 필수 작성해야 합니다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도장 및 서명 스캔 가능하며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정확한 인식이 가능해야 합니다</a:t>
                      </a:r>
                      <a:r>
                        <a:rPr lang="en-US" altLang="ko-KR" sz="105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서명란</a:t>
                      </a:r>
                      <a:r>
                        <a:rPr lang="ko-KR" altLang="en-US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공백 상태로 제출 시 </a:t>
                      </a:r>
                      <a:r>
                        <a:rPr lang="en-US" altLang="ko-KR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baseline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250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2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298715"/>
              </p:ext>
            </p:extLst>
          </p:nvPr>
        </p:nvGraphicFramePr>
        <p:xfrm>
          <a:off x="164213" y="727188"/>
          <a:ext cx="8810453" cy="5791098"/>
        </p:xfrm>
        <a:graphic>
          <a:graphicData uri="http://schemas.openxmlformats.org/drawingml/2006/table">
            <a:tbl>
              <a:tblPr/>
              <a:tblGrid>
                <a:gridCol w="1163720">
                  <a:extLst>
                    <a:ext uri="{9D8B030D-6E8A-4147-A177-3AD203B41FA5}">
                      <a16:colId xmlns:a16="http://schemas.microsoft.com/office/drawing/2014/main" xmlns="" val="2708998360"/>
                    </a:ext>
                  </a:extLst>
                </a:gridCol>
                <a:gridCol w="3121134">
                  <a:extLst>
                    <a:ext uri="{9D8B030D-6E8A-4147-A177-3AD203B41FA5}">
                      <a16:colId xmlns:a16="http://schemas.microsoft.com/office/drawing/2014/main" xmlns="" val="581612043"/>
                    </a:ext>
                  </a:extLst>
                </a:gridCol>
                <a:gridCol w="1211415">
                  <a:extLst>
                    <a:ext uri="{9D8B030D-6E8A-4147-A177-3AD203B41FA5}">
                      <a16:colId xmlns:a16="http://schemas.microsoft.com/office/drawing/2014/main" xmlns="" val="1334226802"/>
                    </a:ext>
                  </a:extLst>
                </a:gridCol>
                <a:gridCol w="3314184">
                  <a:extLst>
                    <a:ext uri="{9D8B030D-6E8A-4147-A177-3AD203B41FA5}">
                      <a16:colId xmlns:a16="http://schemas.microsoft.com/office/drawing/2014/main" xmlns="" val="3783057940"/>
                    </a:ext>
                  </a:extLst>
                </a:gridCol>
              </a:tblGrid>
              <a:tr h="367469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93661"/>
                  </a:ext>
                </a:extLst>
              </a:tr>
              <a:tr h="5281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별도의 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사용 시 “본명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)”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병기 </a:t>
                      </a:r>
                      <a:endParaRPr lang="en-US" altLang="ko-KR" sz="1100" kern="0" spc="-30" dirty="0" smtClean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한글</a:t>
                      </a:r>
                      <a:r>
                        <a:rPr lang="en-US" altLang="ko-KR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kern="0" spc="-3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영문 함께 기입</a:t>
                      </a:r>
                      <a:endParaRPr lang="en-US" altLang="ko-KR" sz="1100" kern="0" spc="-30" dirty="0" smtClean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2697486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메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5003090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 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1290" marR="0" indent="-16129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9673485"/>
                  </a:ext>
                </a:extLst>
              </a:tr>
              <a:tr h="546738">
                <a:tc gridSpan="4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(www.ncas.or.kr)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“내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정보방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회원정보”도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심의자료에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포함됩니다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  <a:t/>
                      </a:r>
                      <a:b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</a:rPr>
                      </a:br>
                      <a:r>
                        <a:rPr lang="ko-KR" altLang="en-US" sz="1100" kern="0" spc="0" dirty="0" smtClean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지원자</a:t>
                      </a:r>
                      <a:r>
                        <a:rPr lang="en-US" altLang="ko-KR" sz="1100" kern="0" spc="0" dirty="0" smtClean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, </a:t>
                      </a:r>
                      <a:r>
                        <a:rPr lang="ko-KR" altLang="en-US" sz="1100" kern="0" spc="-20" dirty="0" smtClean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주소를 반드시 최신정보로 수정하시기 바랍니다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3387328"/>
                  </a:ext>
                </a:extLst>
              </a:tr>
              <a:tr h="357147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4579819"/>
                  </a:ext>
                </a:extLst>
              </a:tr>
              <a:tr h="834086">
                <a:tc gridSpan="4">
                  <a:txBody>
                    <a:bodyPr/>
                    <a:lstStyle/>
                    <a:p>
                      <a:pPr marL="200660" marR="0" indent="-20066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예술인 </a:t>
                      </a:r>
                      <a:r>
                        <a:rPr lang="ko-KR" altLang="en-US" sz="140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기회소득을</a:t>
                      </a: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지원받은 경기도 예술인</a:t>
                      </a:r>
                      <a:r>
                        <a:rPr lang="en-US" altLang="ko-KR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모든 연도</a:t>
                      </a:r>
                      <a:r>
                        <a:rPr lang="en-US" altLang="ko-KR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100" kern="0" spc="0" dirty="0" smtClean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</a:t>
                      </a:r>
                      <a:r>
                        <a:rPr lang="ko-KR" altLang="en-US" sz="14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글쓰기</a:t>
                      </a:r>
                      <a:r>
                        <a:rPr lang="en-US" altLang="ko-KR" sz="14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4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영상분야 </a:t>
                      </a:r>
                      <a:r>
                        <a:rPr lang="ko-KR" altLang="en-US" sz="14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해당자</a:t>
                      </a:r>
                      <a:endParaRPr lang="en-US" altLang="ko-KR" sz="1400" b="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0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 2023</a:t>
                      </a:r>
                      <a:r>
                        <a:rPr lang="ko-KR" altLang="en-US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년</a:t>
                      </a:r>
                      <a:r>
                        <a:rPr lang="en-US" altLang="ko-KR" sz="1200" b="1" kern="0" spc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2024</a:t>
                      </a:r>
                      <a:r>
                        <a:rPr lang="ko-KR" altLang="en-US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년 페스티벌 참여자 </a:t>
                      </a:r>
                      <a:r>
                        <a:rPr lang="ko-KR" altLang="en-US" sz="1200" b="1" kern="0" spc="0" baseline="0" dirty="0" err="1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재신청</a:t>
                      </a:r>
                      <a:r>
                        <a:rPr lang="ko-KR" altLang="en-US" sz="1200" b="1" kern="0" spc="0" baseline="0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가능</a:t>
                      </a:r>
                      <a:endParaRPr lang="ko-KR" altLang="en-US" sz="1050" b="1" kern="0" spc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4195671"/>
                  </a:ext>
                </a:extLst>
              </a:tr>
              <a:tr h="2333613">
                <a:tc gridSpan="4">
                  <a:txBody>
                    <a:bodyPr/>
                    <a:lstStyle/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지원자는 기재된 내용과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첨부자료가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모두 사실임을 확인합니다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또한 </a:t>
                      </a: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기회소득 예술인 페스티벌의 절차 및 참가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신청조건에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대해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숙지하고 동의하며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준수할 것을 약속합니다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2025</a:t>
                      </a: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en-US" altLang="ko-KR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r>
                        <a:rPr lang="ko-KR" altLang="en-US" sz="14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    일</a:t>
                      </a:r>
                      <a:endParaRPr lang="en-US" altLang="ko-KR" sz="1400" b="1" kern="0" spc="0" baseline="0" dirty="0" smtClean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             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4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경기문화재단 대표이사 귀하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7838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3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59192"/>
              </p:ext>
            </p:extLst>
          </p:nvPr>
        </p:nvGraphicFramePr>
        <p:xfrm>
          <a:off x="157734" y="701759"/>
          <a:ext cx="8778448" cy="425958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xmlns="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xmlns="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15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</a:t>
                      </a:r>
                      <a:r>
                        <a:rPr lang="en-US" altLang="ko-KR" sz="1600" kern="0" dirty="0" smtClean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</a:rPr>
                        <a:t>ㆍ</a:t>
                      </a:r>
                      <a:r>
                        <a:rPr lang="ko-KR" altLang="en-US" sz="15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및 초상권 사용 </a:t>
                      </a: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동의서</a:t>
                      </a:r>
                      <a:endParaRPr lang="ko-KR" altLang="en-US" sz="1500" b="1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157734" y="1217145"/>
            <a:ext cx="8778448" cy="62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3360" marR="344170" algn="just" fontAlgn="base">
              <a:lnSpc>
                <a:spcPct val="155000"/>
              </a:lnSpc>
            </a:pPr>
            <a:r>
              <a:rPr lang="en-US" altLang="ko-KR" sz="1200" kern="0" dirty="0" err="1">
                <a:latin typeface="맑은 고딕" panose="020B0503020000020004" pitchFamily="50" charset="-127"/>
              </a:rPr>
              <a:t>경기문화재단은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개인정보보호법에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명기된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관련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제15조ㆍ제17조ㆍ제18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조,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헌법 제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10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조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규정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의거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,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서비스의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원활한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제공을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위하여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다음과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같은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 smtClean="0">
                <a:latin typeface="맑은 고딕" panose="020B0503020000020004" pitchFamily="50" charset="-127"/>
              </a:rPr>
              <a:t>수집ㆍ이용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 smtClean="0">
                <a:latin typeface="맑은 고딕" panose="020B0503020000020004" pitchFamily="50" charset="-127"/>
              </a:rPr>
              <a:t>및 초상권 사용</a:t>
            </a:r>
            <a:r>
              <a:rPr lang="en-US" altLang="ko-KR" sz="1200" kern="0" dirty="0" smtClean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대해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참여자의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동의를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얻고자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합니다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.</a:t>
            </a:r>
            <a:endParaRPr lang="en-US" altLang="ko-KR" sz="1200" kern="0" dirty="0">
              <a:latin typeface="바탕" panose="02030600000101010101" pitchFamily="18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5128"/>
              </p:ext>
            </p:extLst>
          </p:nvPr>
        </p:nvGraphicFramePr>
        <p:xfrm>
          <a:off x="483061" y="1943622"/>
          <a:ext cx="7779789" cy="4156308"/>
        </p:xfrm>
        <a:graphic>
          <a:graphicData uri="http://schemas.openxmlformats.org/drawingml/2006/table">
            <a:tbl>
              <a:tblPr/>
              <a:tblGrid>
                <a:gridCol w="7779789">
                  <a:extLst>
                    <a:ext uri="{9D8B030D-6E8A-4147-A177-3AD203B41FA5}">
                      <a16:colId xmlns:a16="http://schemas.microsoft.com/office/drawing/2014/main" xmlns="" val="3108712107"/>
                    </a:ext>
                  </a:extLst>
                </a:gridCol>
              </a:tblGrid>
              <a:tr h="34463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〇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초상권 </a:t>
                      </a:r>
                      <a:r>
                        <a:rPr lang="ko-KR" altLang="en-US" sz="1100" b="1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수집ㆍ이용</a:t>
                      </a: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프로그램 운영에 따른 참여자 정보 수집 및 활용 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고객 서비스 정보 수집 및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활용</a:t>
                      </a:r>
                      <a:endParaRPr lang="en-US" altLang="ko-KR" sz="90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프로그램 관련 홍보 및 행정 처리를 위한 사진 및 영상 활용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</a:t>
                      </a:r>
                      <a:r>
                        <a:rPr lang="ko-KR" altLang="en-US" sz="1100" b="1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항목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등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이용 방법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관리를 담당하는 경기도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업무 처리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경기문화재단의 고객 서비스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만족도 활용 등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정보 제공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참여 대상자 선정 처리와 관련된 기관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경기도청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경기도내 지자체 및 기초문화재단 등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이용 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유사지원사업 중복수혜이력 확인</a:t>
                      </a: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유사지원서비스 </a:t>
                      </a:r>
                      <a:r>
                        <a:rPr lang="ko-KR" altLang="en-US" sz="90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수혜이력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업무수행을 위한 대상자 선정 관련 정보 확인</a:t>
                      </a:r>
                      <a:endParaRPr lang="en-US" altLang="ko-KR" sz="110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보유 및 이용기간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정보제공목적에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따른 수집 및 이용목적이 달성되면 지체 없이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파기</a:t>
                      </a:r>
                      <a:endParaRPr lang="ko-KR" altLang="en-US" sz="900" kern="0" spc="0" dirty="0" smtClean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초상권 보유 및 사용기간</a:t>
                      </a:r>
                      <a:endParaRPr lang="ko-KR" altLang="en-US" sz="1100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촬영일로부터 </a:t>
                      </a:r>
                      <a:r>
                        <a:rPr lang="en-US" altLang="ko-KR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년간 보유 및 사용</a:t>
                      </a:r>
                      <a:endParaRPr lang="en-US" altLang="ko-KR" sz="1100" b="1" kern="0" spc="0" dirty="0" smtClean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동의거부권리 안내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b="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900" b="0" kern="0" spc="0" dirty="0" err="1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900" b="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초상권 </a:t>
                      </a:r>
                      <a:r>
                        <a:rPr lang="ko-KR" altLang="en-US" sz="900" kern="0" spc="0" dirty="0" smtClean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사용에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대한 동의를 거부할 수 있으며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경우 신청인의 신청 자격이 제한됨</a:t>
                      </a:r>
                    </a:p>
                  </a:txBody>
                  <a:tcPr marL="58532" marR="58532" marT="16182" marB="1618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1141357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286000" y="6076248"/>
            <a:ext cx="4572000" cy="7817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년 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월    일</a:t>
            </a:r>
            <a:endParaRPr lang="en-US" altLang="ko-KR" sz="105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400" kern="0" dirty="0" err="1" smtClean="0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</a:t>
            </a:r>
            <a:r>
              <a:rPr lang="en-US" altLang="ko-KR" sz="1400" kern="0" dirty="0" smtClean="0">
                <a:solidFill>
                  <a:srgbClr val="000000"/>
                </a:solidFill>
                <a:latin typeface="맑은 고딕" panose="020B0503020000020004" pitchFamily="50" charset="-127"/>
              </a:rPr>
              <a:t>             (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인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서명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4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3351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xmlns="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xmlns="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예술인 기회소득 지급 사실 증빙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이미지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캡처본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첨부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57695" y="1396537"/>
            <a:ext cx="8620298" cy="416467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 latinLnBrk="0"/>
            <a:endParaRPr lang="ko-KR" altLang="en-US" b="1" dirty="0"/>
          </a:p>
          <a:p>
            <a:pPr algn="ctr" fontAlgn="base" latinLnBrk="0"/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군에서 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발송한 기회소득 지급 안내 문자메시지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혹은 입금 내역 이미지를 사진 촬영 혹은 </a:t>
            </a:r>
            <a:r>
              <a:rPr lang="ko-KR" altLang="en-US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캡쳐하여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본 란에 붙여주세요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(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지급받으신 분 이름 확인 </a:t>
            </a:r>
            <a:r>
              <a:rPr lang="ko-KR" altLang="en-US" dirty="0" smtClean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가능해야 함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443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62844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xmlns="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xmlns="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작품 세계 및 작품 개념 소개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9278" y="1471351"/>
            <a:ext cx="8595360" cy="4885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sz="12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0000FF"/>
                </a:solidFill>
              </a:rPr>
              <a:t>자유롭게 </a:t>
            </a:r>
            <a:r>
              <a:rPr lang="ko-KR" altLang="en-US" sz="1200" dirty="0" smtClean="0">
                <a:solidFill>
                  <a:srgbClr val="0000FF"/>
                </a:solidFill>
              </a:rPr>
              <a:t>작성해주세요 </a:t>
            </a:r>
            <a:endParaRPr lang="en-US" altLang="ko-KR" sz="1200" dirty="0" smtClean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 smtClean="0">
                <a:solidFill>
                  <a:srgbClr val="0000FF"/>
                </a:solidFill>
              </a:rPr>
              <a:t>글씨 크기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분량 등은 지원자가 적절히 고려하여 작성</a:t>
            </a:r>
            <a:endParaRPr lang="en-US" altLang="ko-KR" sz="12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 smtClean="0">
                <a:solidFill>
                  <a:srgbClr val="0000FF"/>
                </a:solidFill>
              </a:rPr>
              <a:t>타인이 작성한 창작물에 대한 서문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평론</a:t>
            </a:r>
            <a:r>
              <a:rPr lang="en-US" altLang="ko-KR" sz="1200" dirty="0" smtClean="0">
                <a:solidFill>
                  <a:srgbClr val="0000FF"/>
                </a:solidFill>
              </a:rPr>
              <a:t>, </a:t>
            </a:r>
            <a:r>
              <a:rPr lang="ko-KR" altLang="en-US" sz="1200" dirty="0" smtClean="0">
                <a:solidFill>
                  <a:srgbClr val="0000FF"/>
                </a:solidFill>
              </a:rPr>
              <a:t>리뷰 등 지양</a:t>
            </a:r>
            <a:endParaRPr lang="en-US" altLang="ko-KR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97732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xmlns="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xmlns="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발표 희망 작품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발표방법은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ko-KR" altLang="en-US" sz="150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주최측과 최종 협의</a:t>
                      </a:r>
                      <a:r>
                        <a:rPr lang="ko-KR" altLang="en-US" sz="1500" kern="1200" baseline="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필요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392862"/>
              </p:ext>
            </p:extLst>
          </p:nvPr>
        </p:nvGraphicFramePr>
        <p:xfrm>
          <a:off x="182673" y="1280162"/>
          <a:ext cx="8778448" cy="4900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xmlns="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xmlns="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창작년도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000128"/>
                  </a:ext>
                </a:extLst>
              </a:tr>
              <a:tr h="614541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이미지가 있을 시</a:t>
                      </a:r>
                      <a:r>
                        <a:rPr lang="en-US" altLang="ko-KR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8000883"/>
                  </a:ext>
                </a:extLst>
              </a:tr>
              <a:tr h="1449859">
                <a:tc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0457096"/>
                  </a:ext>
                </a:extLst>
              </a:tr>
              <a:tr h="42836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smtClean="0"/>
                        <a:t>작품 발표 방법</a:t>
                      </a:r>
                      <a:r>
                        <a:rPr lang="en-US" altLang="ko-KR" sz="1400" b="1" baseline="0" dirty="0" smtClean="0"/>
                        <a:t> </a:t>
                      </a:r>
                      <a:r>
                        <a:rPr lang="ko-KR" altLang="en-US" sz="1400" b="1" baseline="0" dirty="0" smtClean="0"/>
                        <a:t>제시</a:t>
                      </a:r>
                      <a:endParaRPr lang="ko-KR" altLang="en-US" sz="1400" b="1" dirty="0" smtClean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06520">
                <a:tc gridSpan="2">
                  <a:txBody>
                    <a:bodyPr/>
                    <a:lstStyle/>
                    <a:p>
                      <a:pPr latinLnBrk="1"/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가장 효과적으로 자신의 창작물을 발표할 수 있는 방법 제시</a:t>
                      </a:r>
                      <a:r>
                        <a:rPr lang="en-US" altLang="ko-KR" sz="14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solidFill>
                            <a:srgbClr val="0000FF"/>
                          </a:solidFill>
                        </a:rPr>
                        <a:t>(</a:t>
                      </a:r>
                      <a:r>
                        <a:rPr lang="ko-KR" altLang="en-US" sz="1400" dirty="0" smtClean="0">
                          <a:solidFill>
                            <a:srgbClr val="0000FF"/>
                          </a:solidFill>
                        </a:rPr>
                        <a:t>예시</a:t>
                      </a:r>
                      <a:r>
                        <a:rPr lang="en-US" altLang="ko-KR" sz="1400" dirty="0" smtClean="0">
                          <a:solidFill>
                            <a:srgbClr val="0000FF"/>
                          </a:solidFill>
                        </a:rPr>
                        <a:t>)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>
                          <a:solidFill>
                            <a:srgbClr val="0000FF"/>
                          </a:solidFill>
                        </a:rPr>
                        <a:t>*</a:t>
                      </a:r>
                      <a:r>
                        <a:rPr lang="ko-KR" altLang="en-US" sz="1400" dirty="0" smtClean="0">
                          <a:solidFill>
                            <a:srgbClr val="0000FF"/>
                          </a:solidFill>
                        </a:rPr>
                        <a:t>글쓰기 분야</a:t>
                      </a:r>
                      <a:r>
                        <a:rPr lang="en-US" altLang="ko-KR" sz="1400" dirty="0" smtClean="0">
                          <a:solidFill>
                            <a:srgbClr val="0000FF"/>
                          </a:solidFill>
                        </a:rPr>
                        <a:t>: </a:t>
                      </a:r>
                      <a:r>
                        <a:rPr lang="ko-KR" altLang="en-US" sz="1400" dirty="0" err="1" smtClean="0">
                          <a:solidFill>
                            <a:srgbClr val="0000FF"/>
                          </a:solidFill>
                        </a:rPr>
                        <a:t>북콘서트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 –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일반 관람객 초청 후 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60~90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분 가량의 </a:t>
                      </a:r>
                      <a:r>
                        <a:rPr lang="ko-KR" altLang="en-US" sz="1400" baseline="0" dirty="0" err="1" smtClean="0">
                          <a:solidFill>
                            <a:srgbClr val="0000FF"/>
                          </a:solidFill>
                        </a:rPr>
                        <a:t>북콘서트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개최</a:t>
                      </a:r>
                      <a:endParaRPr lang="en-US" altLang="ko-KR" sz="1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 -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필요물품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: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객석의자 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20ea, </a:t>
                      </a:r>
                      <a:r>
                        <a:rPr lang="ko-KR" altLang="en-US" sz="1400" baseline="0" dirty="0" err="1" smtClean="0">
                          <a:solidFill>
                            <a:srgbClr val="0000FF"/>
                          </a:solidFill>
                        </a:rPr>
                        <a:t>빔프로젝터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 및 음향 시스템</a:t>
                      </a:r>
                      <a:endParaRPr lang="en-US" altLang="ko-KR" sz="1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*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영상분야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: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영상 시연회 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–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일반 관람객 초청 후 영상 시연회 개최 </a:t>
                      </a:r>
                      <a:endParaRPr lang="en-US" altLang="ko-KR" sz="140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 -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필요물품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: </a:t>
                      </a:r>
                      <a:r>
                        <a:rPr lang="ko-KR" altLang="en-US" sz="1400" baseline="0" dirty="0" err="1" smtClean="0">
                          <a:solidFill>
                            <a:srgbClr val="0000FF"/>
                          </a:solidFill>
                        </a:rPr>
                        <a:t>시네마틱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 영상 및 음향 시스템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,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관객과의 대화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(G V) </a:t>
                      </a:r>
                      <a:r>
                        <a:rPr lang="ko-KR" altLang="en-US" sz="1400" baseline="0" dirty="0" smtClean="0">
                          <a:solidFill>
                            <a:srgbClr val="0000FF"/>
                          </a:solidFill>
                        </a:rPr>
                        <a:t>형식 등</a:t>
                      </a:r>
                      <a:r>
                        <a:rPr lang="en-US" altLang="ko-KR" sz="140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 smtClean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2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623076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xmlns="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xmlns="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포트폴리오 및 주요 활동 내역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892971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1637" y="1855629"/>
            <a:ext cx="7560840" cy="288540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슬라이드 양식을 임의로 삭제하거나 변경하지 마세요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 (</a:t>
            </a:r>
            <a:r>
              <a:rPr lang="ko-KR" altLang="en-US" sz="1100" dirty="0" smtClean="0">
                <a:solidFill>
                  <a:srgbClr val="0000FF"/>
                </a:solidFill>
              </a:rPr>
              <a:t>하단 </a:t>
            </a:r>
            <a:r>
              <a:rPr lang="ko-KR" altLang="en-US" sz="1100" dirty="0">
                <a:solidFill>
                  <a:srgbClr val="0000FF"/>
                </a:solidFill>
              </a:rPr>
              <a:t>페이지 </a:t>
            </a:r>
            <a:r>
              <a:rPr lang="ko-KR" altLang="en-US" sz="1100" dirty="0" smtClean="0">
                <a:solidFill>
                  <a:srgbClr val="0000FF"/>
                </a:solidFill>
              </a:rPr>
              <a:t>번호 포함</a:t>
            </a:r>
            <a:r>
              <a:rPr lang="en-US" altLang="ko-KR" sz="1100" dirty="0" smtClean="0">
                <a:solidFill>
                  <a:srgbClr val="0000FF"/>
                </a:solidFill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 smtClean="0">
                <a:solidFill>
                  <a:srgbClr val="0000FF"/>
                </a:solidFill>
              </a:rPr>
              <a:t>페이지 추가가 필요할 경우 </a:t>
            </a:r>
            <a:r>
              <a:rPr lang="en-US" altLang="ko-KR" sz="1100" dirty="0" smtClean="0">
                <a:solidFill>
                  <a:srgbClr val="0000FF"/>
                </a:solidFill>
              </a:rPr>
              <a:t>‘</a:t>
            </a:r>
            <a:r>
              <a:rPr lang="ko-KR" altLang="en-US" sz="1100" dirty="0" smtClean="0">
                <a:solidFill>
                  <a:srgbClr val="0000FF"/>
                </a:solidFill>
              </a:rPr>
              <a:t>새 슬라이드</a:t>
            </a:r>
            <a:r>
              <a:rPr lang="en-US" altLang="ko-KR" sz="1100" dirty="0" smtClean="0">
                <a:solidFill>
                  <a:srgbClr val="0000FF"/>
                </a:solidFill>
              </a:rPr>
              <a:t>’</a:t>
            </a:r>
            <a:r>
              <a:rPr lang="ko-KR" altLang="en-US" sz="1100" dirty="0" smtClean="0">
                <a:solidFill>
                  <a:srgbClr val="0000FF"/>
                </a:solidFill>
              </a:rPr>
              <a:t>를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추가하여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작성해주세요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지원자의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주요 작품</a:t>
            </a:r>
            <a:r>
              <a:rPr lang="en-US" altLang="ko-KR" sz="1100" b="1" u="sng" dirty="0">
                <a:solidFill>
                  <a:srgbClr val="0000FF"/>
                </a:solidFill>
              </a:rPr>
              <a:t>(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이미지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),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작품 설명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 smtClean="0">
                <a:solidFill>
                  <a:srgbClr val="0000FF"/>
                </a:solidFill>
              </a:rPr>
              <a:t>활동내용 등을 작성해주세요</a:t>
            </a:r>
            <a:r>
              <a:rPr lang="en-US" altLang="ko-KR" sz="1100" b="1" u="sng" dirty="0" smtClean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00" b="1" i="1" dirty="0" smtClean="0">
                <a:solidFill>
                  <a:srgbClr val="0000FF"/>
                </a:solidFill>
              </a:rPr>
              <a:t>   </a:t>
            </a:r>
            <a:r>
              <a:rPr lang="en-US" altLang="ko-KR" sz="1100" dirty="0" smtClean="0">
                <a:solidFill>
                  <a:srgbClr val="0000FF"/>
                </a:solidFill>
              </a:rPr>
              <a:t>※ </a:t>
            </a:r>
            <a:r>
              <a:rPr lang="ko-KR" altLang="en-US" sz="1100" dirty="0">
                <a:solidFill>
                  <a:srgbClr val="0000FF"/>
                </a:solidFill>
              </a:rPr>
              <a:t>주요작품 이미지 내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캡션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 err="1">
                <a:solidFill>
                  <a:srgbClr val="0000FF"/>
                </a:solidFill>
              </a:rPr>
              <a:t>작가명</a:t>
            </a:r>
            <a:r>
              <a:rPr lang="en-US" altLang="ko-KR" sz="1100" dirty="0">
                <a:solidFill>
                  <a:srgbClr val="0000FF"/>
                </a:solidFill>
              </a:rPr>
              <a:t>, 〈</a:t>
            </a:r>
            <a:r>
              <a:rPr lang="ko-KR" altLang="en-US" sz="1100" dirty="0" err="1">
                <a:solidFill>
                  <a:srgbClr val="0000FF"/>
                </a:solidFill>
              </a:rPr>
              <a:t>작품명</a:t>
            </a:r>
            <a:r>
              <a:rPr lang="en-US" altLang="ko-KR" sz="1100" dirty="0" smtClean="0">
                <a:solidFill>
                  <a:srgbClr val="0000FF"/>
                </a:solidFill>
              </a:rPr>
              <a:t>〉, </a:t>
            </a:r>
            <a:r>
              <a:rPr lang="ko-KR" altLang="en-US" sz="1100" dirty="0" err="1" smtClean="0">
                <a:solidFill>
                  <a:srgbClr val="0000FF"/>
                </a:solidFill>
              </a:rPr>
              <a:t>제작년도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en-US" altLang="ko-KR" sz="1100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타인이 작성한 </a:t>
            </a:r>
            <a:r>
              <a:rPr lang="ko-KR" altLang="en-US" sz="1100" dirty="0" smtClean="0">
                <a:solidFill>
                  <a:srgbClr val="0000FF"/>
                </a:solidFill>
              </a:rPr>
              <a:t>관련 텍스트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>
                <a:solidFill>
                  <a:srgbClr val="0000FF"/>
                </a:solidFill>
              </a:rPr>
              <a:t>서문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평론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리뷰 등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ko-KR" altLang="en-US" sz="1100" dirty="0">
                <a:solidFill>
                  <a:srgbClr val="0000FF"/>
                </a:solidFill>
              </a:rPr>
              <a:t> 제출 </a:t>
            </a:r>
            <a:r>
              <a:rPr lang="ko-KR" altLang="en-US" sz="1100" dirty="0" smtClean="0">
                <a:solidFill>
                  <a:srgbClr val="0000FF"/>
                </a:solidFill>
              </a:rPr>
              <a:t>지양</a:t>
            </a:r>
            <a:endParaRPr lang="en-US" altLang="ko-KR" sz="1100" b="1" dirty="0" smtClean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 smtClean="0">
                <a:solidFill>
                  <a:srgbClr val="0000FF"/>
                </a:solidFill>
              </a:rPr>
              <a:t>영상의 경우 주요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캡처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이미지 및 영상을 볼 수 있는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URL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을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포함해 주세요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100" dirty="0" smtClean="0">
                <a:solidFill>
                  <a:srgbClr val="0000FF"/>
                </a:solidFill>
              </a:rPr>
              <a:t>   </a:t>
            </a:r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dirty="0" smtClean="0">
                <a:solidFill>
                  <a:srgbClr val="0000FF"/>
                </a:solidFill>
              </a:rPr>
              <a:t>링크 확인이 불가능할 경우 검토되지 않습니다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 </a:t>
            </a:r>
            <a:r>
              <a:rPr lang="ko-KR" altLang="en-US" sz="1100" dirty="0" smtClean="0">
                <a:solidFill>
                  <a:srgbClr val="0000FF"/>
                </a:solidFill>
              </a:rPr>
              <a:t>올바른 주소로 연결되는지 확인해주시고</a:t>
            </a:r>
            <a:r>
              <a:rPr lang="en-US" altLang="ko-KR" sz="1100" dirty="0" smtClean="0">
                <a:solidFill>
                  <a:srgbClr val="0000FF"/>
                </a:solidFill>
              </a:rPr>
              <a:t>, </a:t>
            </a:r>
            <a:r>
              <a:rPr lang="ko-KR" altLang="en-US" sz="1100" dirty="0" smtClean="0">
                <a:solidFill>
                  <a:srgbClr val="0000FF"/>
                </a:solidFill>
              </a:rPr>
              <a:t>비공개 링크는 비밀번호도      </a:t>
            </a:r>
            <a:endParaRPr lang="en-US" altLang="ko-KR" sz="1100" dirty="0" smtClean="0">
              <a:solidFill>
                <a:srgbClr val="0000FF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en-US" altLang="ko-KR" sz="1100" dirty="0" smtClean="0">
                <a:solidFill>
                  <a:srgbClr val="0000FF"/>
                </a:solidFill>
              </a:rPr>
              <a:t>      </a:t>
            </a:r>
            <a:r>
              <a:rPr lang="ko-KR" altLang="en-US" sz="1100" dirty="0" smtClean="0">
                <a:solidFill>
                  <a:srgbClr val="0000FF"/>
                </a:solidFill>
              </a:rPr>
              <a:t>함께 기재해 주시기 바랍니다</a:t>
            </a:r>
            <a:r>
              <a:rPr lang="en-US" altLang="ko-KR" sz="1100" dirty="0" smtClean="0">
                <a:solidFill>
                  <a:srgbClr val="0000FF"/>
                </a:solidFill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표지 포함 총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이내로 작성해주세요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 (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초과 제출 시 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이내만 심사에 반영됨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)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잘못된 기재나 표기 누락 등의 사항은 지원자 본인의 불이익이 될 수 있습니다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본 지원신청서 이외 추가 제출 텍스트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이미지 등의 자료는 심의에 반영하지 않습니다</a:t>
            </a:r>
            <a:r>
              <a:rPr lang="en-US" altLang="ko-KR" sz="1100" b="1" kern="0" spc="-20" dirty="0" smtClean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  <a:endParaRPr lang="en-US" altLang="ko-KR" sz="1100" b="1" kern="0" spc="-20" dirty="0">
              <a:solidFill>
                <a:srgbClr val="0000FF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6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872</Words>
  <Application>Microsoft Office PowerPoint</Application>
  <PresentationFormat>화면 슬라이드 쇼(4:3)</PresentationFormat>
  <Paragraphs>105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13</cp:revision>
  <dcterms:created xsi:type="dcterms:W3CDTF">2025-04-07T00:39:27Z</dcterms:created>
  <dcterms:modified xsi:type="dcterms:W3CDTF">2025-04-14T02:04:36Z</dcterms:modified>
</cp:coreProperties>
</file>